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76" r:id="rId4"/>
    <p:sldId id="268" r:id="rId5"/>
    <p:sldId id="274" r:id="rId6"/>
    <p:sldId id="281" r:id="rId7"/>
    <p:sldId id="278" r:id="rId8"/>
    <p:sldId id="282"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maigret" initials="mm" lastIdx="1" clrIdx="0">
    <p:extLst>
      <p:ext uri="{19B8F6BF-5375-455C-9EA6-DF929625EA0E}">
        <p15:presenceInfo xmlns:p15="http://schemas.microsoft.com/office/powerpoint/2012/main" userId="b8b1e0213bfd9d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AD6C-ECFF-41B2-BB87-BEB6299EA30A}"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84481-D539-432C-B3D1-0F42FE7F65A7}" type="slidenum">
              <a:rPr lang="en-US" smtClean="0"/>
              <a:t>‹#›</a:t>
            </a:fld>
            <a:endParaRPr lang="en-US"/>
          </a:p>
        </p:txBody>
      </p:sp>
    </p:spTree>
    <p:extLst>
      <p:ext uri="{BB962C8B-B14F-4D97-AF65-F5344CB8AC3E}">
        <p14:creationId xmlns:p14="http://schemas.microsoft.com/office/powerpoint/2010/main" val="391468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3BD3F-299D-4536-B85C-6C6A7B30128C}" type="slidenum">
              <a:rPr lang="en-US" smtClean="0"/>
              <a:t>4</a:t>
            </a:fld>
            <a:endParaRPr lang="en-US"/>
          </a:p>
        </p:txBody>
      </p:sp>
    </p:spTree>
    <p:extLst>
      <p:ext uri="{BB962C8B-B14F-4D97-AF65-F5344CB8AC3E}">
        <p14:creationId xmlns:p14="http://schemas.microsoft.com/office/powerpoint/2010/main" val="2009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18B1-841A-EA80-85D9-C4F6F495B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7D4F8-464B-BBDF-E154-609F3DB0F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316E1-CF34-0BA9-F3EE-E80D2B5A05D5}"/>
              </a:ext>
            </a:extLst>
          </p:cNvPr>
          <p:cNvSpPr>
            <a:spLocks noGrp="1"/>
          </p:cNvSpPr>
          <p:nvPr>
            <p:ph type="dt" sz="half" idx="10"/>
          </p:nvPr>
        </p:nvSpPr>
        <p:spPr/>
        <p:txBody>
          <a:bodyPr/>
          <a:lstStyle/>
          <a:p>
            <a:fld id="{AA736C23-1D47-4DEC-B5C1-15BEDC46E54C}" type="datetime1">
              <a:rPr lang="en-US" smtClean="0"/>
              <a:t>1/22/2024</a:t>
            </a:fld>
            <a:endParaRPr lang="en-US"/>
          </a:p>
        </p:txBody>
      </p:sp>
      <p:sp>
        <p:nvSpPr>
          <p:cNvPr id="5" name="Footer Placeholder 4">
            <a:extLst>
              <a:ext uri="{FF2B5EF4-FFF2-40B4-BE49-F238E27FC236}">
                <a16:creationId xmlns:a16="http://schemas.microsoft.com/office/drawing/2014/main" id="{33F32FE1-809E-D7D0-C75E-AF7C92FEC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29E23-C8E3-8B5A-775A-53ADB19D019F}"/>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107556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C1EB-0C44-5692-532A-07FC02FDAC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E68C5-9538-9632-82A8-33B7EF364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99930-A434-326B-71B2-E8A910022E58}"/>
              </a:ext>
            </a:extLst>
          </p:cNvPr>
          <p:cNvSpPr>
            <a:spLocks noGrp="1"/>
          </p:cNvSpPr>
          <p:nvPr>
            <p:ph type="dt" sz="half" idx="10"/>
          </p:nvPr>
        </p:nvSpPr>
        <p:spPr/>
        <p:txBody>
          <a:bodyPr/>
          <a:lstStyle/>
          <a:p>
            <a:fld id="{E732D1E3-3C5D-43DB-B84E-1793B19D50EC}" type="datetime1">
              <a:rPr lang="en-US" smtClean="0"/>
              <a:t>1/22/2024</a:t>
            </a:fld>
            <a:endParaRPr lang="en-US"/>
          </a:p>
        </p:txBody>
      </p:sp>
      <p:sp>
        <p:nvSpPr>
          <p:cNvPr id="5" name="Footer Placeholder 4">
            <a:extLst>
              <a:ext uri="{FF2B5EF4-FFF2-40B4-BE49-F238E27FC236}">
                <a16:creationId xmlns:a16="http://schemas.microsoft.com/office/drawing/2014/main" id="{3B3B7AB8-3469-C89A-84FD-673160666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4DEC1-4D33-ABD3-AA6B-431D11581B77}"/>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24334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51AC0-6DCA-3AFF-5B7D-03F490FF15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969B8-1920-EABB-F07E-38D0659E1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E0DBE-DA56-96B1-FF67-70409CDCC5D1}"/>
              </a:ext>
            </a:extLst>
          </p:cNvPr>
          <p:cNvSpPr>
            <a:spLocks noGrp="1"/>
          </p:cNvSpPr>
          <p:nvPr>
            <p:ph type="dt" sz="half" idx="10"/>
          </p:nvPr>
        </p:nvSpPr>
        <p:spPr/>
        <p:txBody>
          <a:bodyPr/>
          <a:lstStyle/>
          <a:p>
            <a:fld id="{D980BBED-D2B0-4D1F-9685-D712B51AA0A5}" type="datetime1">
              <a:rPr lang="en-US" smtClean="0"/>
              <a:t>1/22/2024</a:t>
            </a:fld>
            <a:endParaRPr lang="en-US"/>
          </a:p>
        </p:txBody>
      </p:sp>
      <p:sp>
        <p:nvSpPr>
          <p:cNvPr id="5" name="Footer Placeholder 4">
            <a:extLst>
              <a:ext uri="{FF2B5EF4-FFF2-40B4-BE49-F238E27FC236}">
                <a16:creationId xmlns:a16="http://schemas.microsoft.com/office/drawing/2014/main" id="{7BAEDFAC-C6BA-53D2-2743-8D2BC991E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9E67F-21CB-9682-82FA-75D09D0EB309}"/>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133119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8B4F-CAF4-2E60-EF31-DB858929F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D181A-9E65-6CD3-2B72-1EA501ABA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14E5F-C70F-D793-2BF9-AFC9603E6F56}"/>
              </a:ext>
            </a:extLst>
          </p:cNvPr>
          <p:cNvSpPr>
            <a:spLocks noGrp="1"/>
          </p:cNvSpPr>
          <p:nvPr>
            <p:ph type="dt" sz="half" idx="10"/>
          </p:nvPr>
        </p:nvSpPr>
        <p:spPr/>
        <p:txBody>
          <a:bodyPr/>
          <a:lstStyle/>
          <a:p>
            <a:fld id="{436E3360-4717-4DF9-A928-2478AE65083E}" type="datetime1">
              <a:rPr lang="en-US" smtClean="0"/>
              <a:t>1/22/2024</a:t>
            </a:fld>
            <a:endParaRPr lang="en-US"/>
          </a:p>
        </p:txBody>
      </p:sp>
      <p:sp>
        <p:nvSpPr>
          <p:cNvPr id="5" name="Footer Placeholder 4">
            <a:extLst>
              <a:ext uri="{FF2B5EF4-FFF2-40B4-BE49-F238E27FC236}">
                <a16:creationId xmlns:a16="http://schemas.microsoft.com/office/drawing/2014/main" id="{21688B5A-CA1D-B4C7-6EFD-2C236F36F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CD395-6795-1269-3BE4-4123C11FFF0D}"/>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336686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ACA0-3D36-BF58-8529-D4FF99C0A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1130B4-4891-3A4B-5DA9-98CF1B9DD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1E8DDF-8419-C701-8CA3-CB831DCB0241}"/>
              </a:ext>
            </a:extLst>
          </p:cNvPr>
          <p:cNvSpPr>
            <a:spLocks noGrp="1"/>
          </p:cNvSpPr>
          <p:nvPr>
            <p:ph type="dt" sz="half" idx="10"/>
          </p:nvPr>
        </p:nvSpPr>
        <p:spPr/>
        <p:txBody>
          <a:bodyPr/>
          <a:lstStyle/>
          <a:p>
            <a:fld id="{0BBFF090-C44A-4A5A-9593-D27DB68EEBF8}" type="datetime1">
              <a:rPr lang="en-US" smtClean="0"/>
              <a:t>1/22/2024</a:t>
            </a:fld>
            <a:endParaRPr lang="en-US"/>
          </a:p>
        </p:txBody>
      </p:sp>
      <p:sp>
        <p:nvSpPr>
          <p:cNvPr id="5" name="Footer Placeholder 4">
            <a:extLst>
              <a:ext uri="{FF2B5EF4-FFF2-40B4-BE49-F238E27FC236}">
                <a16:creationId xmlns:a16="http://schemas.microsoft.com/office/drawing/2014/main" id="{6F5FF3D2-471C-30B7-EE86-51EE32F6B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0BAA0-7372-59E7-87FC-852F3590E607}"/>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223092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3A37-7659-BAF0-C6B3-A3C166B33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E2884-4E9C-E0D7-FF1B-E485FDD20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F0526B-99C7-33F8-E5F1-CC52C1A05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0B11E5-FD9E-E99B-2368-D822C08D80C2}"/>
              </a:ext>
            </a:extLst>
          </p:cNvPr>
          <p:cNvSpPr>
            <a:spLocks noGrp="1"/>
          </p:cNvSpPr>
          <p:nvPr>
            <p:ph type="dt" sz="half" idx="10"/>
          </p:nvPr>
        </p:nvSpPr>
        <p:spPr/>
        <p:txBody>
          <a:bodyPr/>
          <a:lstStyle/>
          <a:p>
            <a:fld id="{817AAF68-5629-4F9E-BD90-145B050B715D}" type="datetime1">
              <a:rPr lang="en-US" smtClean="0"/>
              <a:t>1/22/2024</a:t>
            </a:fld>
            <a:endParaRPr lang="en-US"/>
          </a:p>
        </p:txBody>
      </p:sp>
      <p:sp>
        <p:nvSpPr>
          <p:cNvPr id="6" name="Footer Placeholder 5">
            <a:extLst>
              <a:ext uri="{FF2B5EF4-FFF2-40B4-BE49-F238E27FC236}">
                <a16:creationId xmlns:a16="http://schemas.microsoft.com/office/drawing/2014/main" id="{0287F7C3-0A03-0671-B26D-3A13E4E0F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260FB-CAD2-47C8-56A2-3D738E5B0DFE}"/>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258036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7CD4-B8CD-4DDB-487A-E05F3E498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27D8A-2016-2D26-E5BB-6A36D2863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E305A-0A81-3C71-8378-A7F512A8C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80492-A28B-EBF9-03A8-E2C8286513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16344-543F-D739-9E05-5F4F811E2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39DDD3-6A1F-5D6F-AD64-5038815F0107}"/>
              </a:ext>
            </a:extLst>
          </p:cNvPr>
          <p:cNvSpPr>
            <a:spLocks noGrp="1"/>
          </p:cNvSpPr>
          <p:nvPr>
            <p:ph type="dt" sz="half" idx="10"/>
          </p:nvPr>
        </p:nvSpPr>
        <p:spPr/>
        <p:txBody>
          <a:bodyPr/>
          <a:lstStyle/>
          <a:p>
            <a:fld id="{8F5E4987-4F87-4A6E-80FC-D2CE5646DC3B}" type="datetime1">
              <a:rPr lang="en-US" smtClean="0"/>
              <a:t>1/22/2024</a:t>
            </a:fld>
            <a:endParaRPr lang="en-US"/>
          </a:p>
        </p:txBody>
      </p:sp>
      <p:sp>
        <p:nvSpPr>
          <p:cNvPr id="8" name="Footer Placeholder 7">
            <a:extLst>
              <a:ext uri="{FF2B5EF4-FFF2-40B4-BE49-F238E27FC236}">
                <a16:creationId xmlns:a16="http://schemas.microsoft.com/office/drawing/2014/main" id="{D892BB59-C214-7DEE-FB4B-CF0602F215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F32D1-19CD-2889-187F-7603C107329B}"/>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301241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EF43-2AA3-972C-0D76-8158508FC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462519-46DB-BD84-3F14-25CF138DEF19}"/>
              </a:ext>
            </a:extLst>
          </p:cNvPr>
          <p:cNvSpPr>
            <a:spLocks noGrp="1"/>
          </p:cNvSpPr>
          <p:nvPr>
            <p:ph type="dt" sz="half" idx="10"/>
          </p:nvPr>
        </p:nvSpPr>
        <p:spPr/>
        <p:txBody>
          <a:bodyPr/>
          <a:lstStyle/>
          <a:p>
            <a:fld id="{AAAEFCDF-EE88-48E6-9681-7C0260CB93D7}" type="datetime1">
              <a:rPr lang="en-US" smtClean="0"/>
              <a:t>1/22/2024</a:t>
            </a:fld>
            <a:endParaRPr lang="en-US"/>
          </a:p>
        </p:txBody>
      </p:sp>
      <p:sp>
        <p:nvSpPr>
          <p:cNvPr id="4" name="Footer Placeholder 3">
            <a:extLst>
              <a:ext uri="{FF2B5EF4-FFF2-40B4-BE49-F238E27FC236}">
                <a16:creationId xmlns:a16="http://schemas.microsoft.com/office/drawing/2014/main" id="{7E224582-1357-1E84-1B04-126173240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25D46B-1695-3C79-193D-8ECA7EF80B44}"/>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39837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A19B-70B6-74B4-E295-D2F7BCE70BD9}"/>
              </a:ext>
            </a:extLst>
          </p:cNvPr>
          <p:cNvSpPr>
            <a:spLocks noGrp="1"/>
          </p:cNvSpPr>
          <p:nvPr>
            <p:ph type="dt" sz="half" idx="10"/>
          </p:nvPr>
        </p:nvSpPr>
        <p:spPr/>
        <p:txBody>
          <a:bodyPr/>
          <a:lstStyle/>
          <a:p>
            <a:fld id="{22E88549-DC18-4880-96E6-51C5E42090DB}" type="datetime1">
              <a:rPr lang="en-US" smtClean="0"/>
              <a:t>1/22/2024</a:t>
            </a:fld>
            <a:endParaRPr lang="en-US"/>
          </a:p>
        </p:txBody>
      </p:sp>
      <p:sp>
        <p:nvSpPr>
          <p:cNvPr id="3" name="Footer Placeholder 2">
            <a:extLst>
              <a:ext uri="{FF2B5EF4-FFF2-40B4-BE49-F238E27FC236}">
                <a16:creationId xmlns:a16="http://schemas.microsoft.com/office/drawing/2014/main" id="{CF622CB3-1479-F481-5B12-E3D5B66F4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EE3F6-4382-29E3-0C0A-688B1773BB62}"/>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378849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605F-4C3B-6BDD-F4BC-CA57556ED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E2071E-CF7E-36F4-E6E4-57D32A9B7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2A6FA-C35A-EAA9-CCA5-62A165940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0233F-1192-21A7-A5AA-C26E1D87B7EF}"/>
              </a:ext>
            </a:extLst>
          </p:cNvPr>
          <p:cNvSpPr>
            <a:spLocks noGrp="1"/>
          </p:cNvSpPr>
          <p:nvPr>
            <p:ph type="dt" sz="half" idx="10"/>
          </p:nvPr>
        </p:nvSpPr>
        <p:spPr/>
        <p:txBody>
          <a:bodyPr/>
          <a:lstStyle/>
          <a:p>
            <a:fld id="{53D6D8E1-EE3F-4999-9313-55A750599F7B}" type="datetime1">
              <a:rPr lang="en-US" smtClean="0"/>
              <a:t>1/22/2024</a:t>
            </a:fld>
            <a:endParaRPr lang="en-US"/>
          </a:p>
        </p:txBody>
      </p:sp>
      <p:sp>
        <p:nvSpPr>
          <p:cNvPr id="6" name="Footer Placeholder 5">
            <a:extLst>
              <a:ext uri="{FF2B5EF4-FFF2-40B4-BE49-F238E27FC236}">
                <a16:creationId xmlns:a16="http://schemas.microsoft.com/office/drawing/2014/main" id="{510C2686-B3D7-B3B6-591D-42C49C395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E6D8B-E1D1-5483-7CE9-FE874576EA8C}"/>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32867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F16-0D86-1BD8-4886-9E89E0ECB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09C984-D798-8C5A-F1DC-E260007C4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F3E6CD-B3F5-87E0-3018-CAF5A13E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30E9A-D2AB-EB98-980C-68007B8ED173}"/>
              </a:ext>
            </a:extLst>
          </p:cNvPr>
          <p:cNvSpPr>
            <a:spLocks noGrp="1"/>
          </p:cNvSpPr>
          <p:nvPr>
            <p:ph type="dt" sz="half" idx="10"/>
          </p:nvPr>
        </p:nvSpPr>
        <p:spPr/>
        <p:txBody>
          <a:bodyPr/>
          <a:lstStyle/>
          <a:p>
            <a:fld id="{EC1891FD-DA31-4EF2-94FA-D1952AB7E908}" type="datetime1">
              <a:rPr lang="en-US" smtClean="0"/>
              <a:t>1/22/2024</a:t>
            </a:fld>
            <a:endParaRPr lang="en-US"/>
          </a:p>
        </p:txBody>
      </p:sp>
      <p:sp>
        <p:nvSpPr>
          <p:cNvPr id="6" name="Footer Placeholder 5">
            <a:extLst>
              <a:ext uri="{FF2B5EF4-FFF2-40B4-BE49-F238E27FC236}">
                <a16:creationId xmlns:a16="http://schemas.microsoft.com/office/drawing/2014/main" id="{EBAA8294-C9B4-CA24-9E68-3C31A327B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FA87A-3BBE-5B73-6C81-8CAB1F64F088}"/>
              </a:ext>
            </a:extLst>
          </p:cNvPr>
          <p:cNvSpPr>
            <a:spLocks noGrp="1"/>
          </p:cNvSpPr>
          <p:nvPr>
            <p:ph type="sldNum" sz="quarter" idx="12"/>
          </p:nvPr>
        </p:nvSpPr>
        <p:spPr/>
        <p:txBody>
          <a:bodyPr/>
          <a:lstStyle/>
          <a:p>
            <a:fld id="{04E67FCF-0233-4E5A-B373-9B65201AB9FC}" type="slidenum">
              <a:rPr lang="en-US" smtClean="0"/>
              <a:t>‹#›</a:t>
            </a:fld>
            <a:endParaRPr lang="en-US"/>
          </a:p>
        </p:txBody>
      </p:sp>
    </p:spTree>
    <p:extLst>
      <p:ext uri="{BB962C8B-B14F-4D97-AF65-F5344CB8AC3E}">
        <p14:creationId xmlns:p14="http://schemas.microsoft.com/office/powerpoint/2010/main" val="283728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E2856-7EDF-0681-16DB-822276F0C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557E7-275D-4142-4679-C7638C9ED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2D11F-C09F-A07C-DBED-5EA6D4DD0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063D8-D099-4164-950D-709C2791C8A2}" type="datetime1">
              <a:rPr lang="en-US" smtClean="0"/>
              <a:t>1/22/2024</a:t>
            </a:fld>
            <a:endParaRPr lang="en-US"/>
          </a:p>
        </p:txBody>
      </p:sp>
      <p:sp>
        <p:nvSpPr>
          <p:cNvPr id="5" name="Footer Placeholder 4">
            <a:extLst>
              <a:ext uri="{FF2B5EF4-FFF2-40B4-BE49-F238E27FC236}">
                <a16:creationId xmlns:a16="http://schemas.microsoft.com/office/drawing/2014/main" id="{225E09FA-6DE0-502C-1CE6-FA22408E0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051361-A35B-467A-CE64-79B1F6B75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67FCF-0233-4E5A-B373-9B65201AB9FC}" type="slidenum">
              <a:rPr lang="en-US" smtClean="0"/>
              <a:t>‹#›</a:t>
            </a:fld>
            <a:endParaRPr lang="en-US"/>
          </a:p>
        </p:txBody>
      </p:sp>
    </p:spTree>
    <p:extLst>
      <p:ext uri="{BB962C8B-B14F-4D97-AF65-F5344CB8AC3E}">
        <p14:creationId xmlns:p14="http://schemas.microsoft.com/office/powerpoint/2010/main" val="355185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ltsschoices.aarp.org/sites/default/files/documents/doi/ltss-scorecard-2023-innovation-and-opportunity.doi.10.26419-2Fppi.00203.001.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7B6F-4412-58F6-5BC5-CD9C6B67522B}"/>
              </a:ext>
            </a:extLst>
          </p:cNvPr>
          <p:cNvSpPr>
            <a:spLocks noGrp="1"/>
          </p:cNvSpPr>
          <p:nvPr>
            <p:ph type="title"/>
          </p:nvPr>
        </p:nvSpPr>
        <p:spPr>
          <a:xfrm>
            <a:off x="838200" y="365125"/>
            <a:ext cx="10515600" cy="1082675"/>
          </a:xfrm>
          <a:solidFill>
            <a:schemeClr val="accent1"/>
          </a:solidFill>
        </p:spPr>
        <p:txBody>
          <a:bodyPr/>
          <a:lstStyle/>
          <a:p>
            <a:pPr algn="ctr"/>
            <a:r>
              <a:rPr lang="en-US" b="1" dirty="0">
                <a:solidFill>
                  <a:schemeClr val="bg1"/>
                </a:solidFill>
              </a:rPr>
              <a:t>A Rhode Island LTSS Overview</a:t>
            </a:r>
          </a:p>
        </p:txBody>
      </p:sp>
      <p:sp>
        <p:nvSpPr>
          <p:cNvPr id="3" name="Content Placeholder 2">
            <a:extLst>
              <a:ext uri="{FF2B5EF4-FFF2-40B4-BE49-F238E27FC236}">
                <a16:creationId xmlns:a16="http://schemas.microsoft.com/office/drawing/2014/main" id="{E7949474-967F-5560-912E-531BDF3D39F9}"/>
              </a:ext>
            </a:extLst>
          </p:cNvPr>
          <p:cNvSpPr>
            <a:spLocks noGrp="1"/>
          </p:cNvSpPr>
          <p:nvPr>
            <p:ph idx="1"/>
          </p:nvPr>
        </p:nvSpPr>
        <p:spPr>
          <a:ln w="50800">
            <a:solidFill>
              <a:schemeClr val="accent1"/>
            </a:solidFill>
          </a:ln>
        </p:spPr>
        <p:txBody>
          <a:bodyPr/>
          <a:lstStyle/>
          <a:p>
            <a:r>
              <a:rPr lang="en-US" dirty="0"/>
              <a:t>What do we mean by LTSS?</a:t>
            </a:r>
          </a:p>
          <a:p>
            <a:pPr lvl="1"/>
            <a:r>
              <a:rPr lang="en-US" dirty="0"/>
              <a:t>LTSS encompass the broad range of </a:t>
            </a:r>
            <a:r>
              <a:rPr lang="en-US" b="1" dirty="0">
                <a:solidFill>
                  <a:srgbClr val="FF0000"/>
                </a:solidFill>
              </a:rPr>
              <a:t>paid and unpaid </a:t>
            </a:r>
            <a:r>
              <a:rPr lang="en-US" dirty="0"/>
              <a:t>medical and personal care services that assist with activities of daily living (such as eating, bathing, and dressing) and instrumental activities of daily living (such as preparing meals, managing medication, and housekeeping). They are provided to people who need such services because of aging, chronic illness, or disability, and include nursing facility care, adult daycare programs, home health aide services, personal care services, transportation, and supported employment. These services may be provided over a period of several weeks, months, or years, depending on an individual’s health care coverage and level of need.</a:t>
            </a:r>
          </a:p>
          <a:p>
            <a:pPr marL="457200" lvl="1" indent="0">
              <a:buNone/>
            </a:pPr>
            <a:r>
              <a:rPr lang="en-US" dirty="0"/>
              <a:t>(</a:t>
            </a:r>
            <a:r>
              <a:rPr lang="en-US" sz="1800" dirty="0"/>
              <a:t>https://www.kff.org/medicaid/issue-brief/10-things-about-long-term-services-and-supports-ltss/)</a:t>
            </a:r>
            <a:endParaRPr lang="en-US" dirty="0"/>
          </a:p>
        </p:txBody>
      </p:sp>
      <p:sp>
        <p:nvSpPr>
          <p:cNvPr id="4" name="Footer Placeholder 3">
            <a:extLst>
              <a:ext uri="{FF2B5EF4-FFF2-40B4-BE49-F238E27FC236}">
                <a16:creationId xmlns:a16="http://schemas.microsoft.com/office/drawing/2014/main" id="{DD2B2CF9-9CE1-8CFF-BDB3-3BA4A7280F0F}"/>
              </a:ext>
            </a:extLst>
          </p:cNvPr>
          <p:cNvSpPr>
            <a:spLocks noGrp="1"/>
          </p:cNvSpPr>
          <p:nvPr>
            <p:ph type="ftr" sz="quarter" idx="11"/>
          </p:nvPr>
        </p:nvSpPr>
        <p:spPr>
          <a:xfrm>
            <a:off x="1760136" y="6356350"/>
            <a:ext cx="8671727" cy="365125"/>
          </a:xfrm>
        </p:spPr>
        <p:txBody>
          <a:bodyPr/>
          <a:lstStyle/>
          <a:p>
            <a:r>
              <a:rPr lang="en-US" sz="1600" b="1" dirty="0"/>
              <a:t>Presented by Maureen Maigret, RN BS MPA</a:t>
            </a:r>
          </a:p>
          <a:p>
            <a:r>
              <a:rPr lang="en-US" sz="1600" b="1" dirty="0"/>
              <a:t>Carson Commission To Study Programs January 26, 2024</a:t>
            </a:r>
          </a:p>
        </p:txBody>
      </p:sp>
      <p:sp>
        <p:nvSpPr>
          <p:cNvPr id="5" name="Slide Number Placeholder 4">
            <a:extLst>
              <a:ext uri="{FF2B5EF4-FFF2-40B4-BE49-F238E27FC236}">
                <a16:creationId xmlns:a16="http://schemas.microsoft.com/office/drawing/2014/main" id="{638E6AF7-F0C7-258D-AE5D-63AD61E89FF4}"/>
              </a:ext>
            </a:extLst>
          </p:cNvPr>
          <p:cNvSpPr>
            <a:spLocks noGrp="1"/>
          </p:cNvSpPr>
          <p:nvPr>
            <p:ph type="sldNum" sz="quarter" idx="12"/>
          </p:nvPr>
        </p:nvSpPr>
        <p:spPr/>
        <p:txBody>
          <a:bodyPr/>
          <a:lstStyle/>
          <a:p>
            <a:fld id="{04E67FCF-0233-4E5A-B373-9B65201AB9FC}" type="slidenum">
              <a:rPr lang="en-US" smtClean="0"/>
              <a:t>1</a:t>
            </a:fld>
            <a:endParaRPr lang="en-US"/>
          </a:p>
        </p:txBody>
      </p:sp>
    </p:spTree>
    <p:extLst>
      <p:ext uri="{BB962C8B-B14F-4D97-AF65-F5344CB8AC3E}">
        <p14:creationId xmlns:p14="http://schemas.microsoft.com/office/powerpoint/2010/main" val="260869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C507-15BE-4006-A4BC-75487855C1DA}"/>
              </a:ext>
            </a:extLst>
          </p:cNvPr>
          <p:cNvSpPr>
            <a:spLocks noGrp="1"/>
          </p:cNvSpPr>
          <p:nvPr>
            <p:ph type="title"/>
          </p:nvPr>
        </p:nvSpPr>
        <p:spPr>
          <a:xfrm>
            <a:off x="838200" y="365126"/>
            <a:ext cx="10515600" cy="761422"/>
          </a:xfrm>
          <a:solidFill>
            <a:schemeClr val="accent1"/>
          </a:solidFill>
        </p:spPr>
        <p:txBody>
          <a:bodyPr/>
          <a:lstStyle/>
          <a:p>
            <a:pPr algn="ctr"/>
            <a:r>
              <a:rPr lang="en-US" b="1" dirty="0">
                <a:solidFill>
                  <a:schemeClr val="bg1"/>
                </a:solidFill>
              </a:rPr>
              <a:t>Projections on LTSS Need</a:t>
            </a:r>
          </a:p>
        </p:txBody>
      </p:sp>
      <p:sp>
        <p:nvSpPr>
          <p:cNvPr id="3" name="Content Placeholder 2">
            <a:extLst>
              <a:ext uri="{FF2B5EF4-FFF2-40B4-BE49-F238E27FC236}">
                <a16:creationId xmlns:a16="http://schemas.microsoft.com/office/drawing/2014/main" id="{6B6AB872-647E-475A-A197-7F06F7F0790F}"/>
              </a:ext>
            </a:extLst>
          </p:cNvPr>
          <p:cNvSpPr>
            <a:spLocks noGrp="1"/>
          </p:cNvSpPr>
          <p:nvPr>
            <p:ph idx="1"/>
          </p:nvPr>
        </p:nvSpPr>
        <p:spPr>
          <a:xfrm>
            <a:off x="838200" y="1126546"/>
            <a:ext cx="10515600" cy="5731454"/>
          </a:xfrm>
          <a:solidFill>
            <a:schemeClr val="accent1">
              <a:lumMod val="40000"/>
              <a:lumOff val="60000"/>
            </a:schemeClr>
          </a:solidFill>
          <a:ln w="38100">
            <a:solidFill>
              <a:schemeClr val="accent6">
                <a:lumMod val="75000"/>
              </a:schemeClr>
            </a:solidFill>
          </a:ln>
        </p:spPr>
        <p:txBody>
          <a:bodyPr>
            <a:normAutofit fontScale="55000" lnSpcReduction="20000"/>
          </a:bodyPr>
          <a:lstStyle/>
          <a:p>
            <a:pPr marL="0" indent="0">
              <a:buNone/>
            </a:pPr>
            <a:endParaRPr lang="en-US" sz="1000" b="1" dirty="0">
              <a:effectLst/>
            </a:endParaRPr>
          </a:p>
          <a:p>
            <a:pPr marL="0" indent="0">
              <a:buNone/>
            </a:pPr>
            <a:endParaRPr lang="en-US" sz="1000" b="1" dirty="0"/>
          </a:p>
          <a:p>
            <a:pPr marL="0" indent="0">
              <a:buNone/>
            </a:pPr>
            <a:endParaRPr lang="en-US" sz="1000" b="1" dirty="0">
              <a:effectLst/>
            </a:endParaRPr>
          </a:p>
          <a:p>
            <a:pPr marL="0" indent="0">
              <a:buNone/>
            </a:pPr>
            <a:endParaRPr lang="en-US" sz="1000" b="1" dirty="0"/>
          </a:p>
          <a:p>
            <a:pPr marL="0" indent="0" algn="ctr">
              <a:buNone/>
            </a:pPr>
            <a:r>
              <a:rPr lang="en-US" sz="5100" b="1" i="1" dirty="0">
                <a:solidFill>
                  <a:srgbClr val="FF0000"/>
                </a:solidFill>
              </a:rPr>
              <a:t>HIGHLIGHTS</a:t>
            </a:r>
          </a:p>
          <a:p>
            <a:r>
              <a:rPr lang="en-US" sz="3400" b="1" dirty="0"/>
              <a:t>Most Americans underestimate risk of developing a disability and needing LTSS</a:t>
            </a:r>
          </a:p>
          <a:p>
            <a:endParaRPr lang="en-US" sz="2500" b="1" dirty="0"/>
          </a:p>
          <a:p>
            <a:r>
              <a:rPr lang="en-US" sz="3400" b="1" dirty="0"/>
              <a:t>Estimate 58% of Americans turning 65 today will develop disability serious enough to need LTSS</a:t>
            </a:r>
          </a:p>
          <a:p>
            <a:endParaRPr lang="en-US" sz="2300" b="1" dirty="0"/>
          </a:p>
          <a:p>
            <a:r>
              <a:rPr lang="en-US" sz="3400" b="1" dirty="0">
                <a:effectLst/>
              </a:rPr>
              <a:t>About 20% wil</a:t>
            </a:r>
            <a:r>
              <a:rPr lang="en-US" sz="3400" b="1" dirty="0"/>
              <a:t>l have disability for more than 5 years</a:t>
            </a:r>
          </a:p>
          <a:p>
            <a:endParaRPr lang="en-US" sz="2100" b="1" dirty="0"/>
          </a:p>
          <a:p>
            <a:r>
              <a:rPr lang="en-US" sz="3400" b="1" dirty="0">
                <a:effectLst/>
              </a:rPr>
              <a:t>Average future LTSS cost incurred: $137,800 (need to set aside $80,200 today )</a:t>
            </a:r>
          </a:p>
          <a:p>
            <a:endParaRPr lang="en-US" sz="2100" b="1" dirty="0">
              <a:effectLst/>
            </a:endParaRPr>
          </a:p>
          <a:p>
            <a:r>
              <a:rPr lang="en-US" sz="3400" b="1" dirty="0">
                <a:effectLst/>
              </a:rPr>
              <a:t>Including residential care, families will pay more than half out-of-pocket with rest from public sources or private insurance </a:t>
            </a:r>
          </a:p>
          <a:p>
            <a:endParaRPr lang="en-US" sz="2100" b="1" dirty="0">
              <a:effectLst/>
            </a:endParaRPr>
          </a:p>
          <a:p>
            <a:r>
              <a:rPr lang="en-US" sz="3400" b="1" dirty="0">
                <a:effectLst/>
              </a:rPr>
              <a:t>Almost 20% of persons will spend at least $100,000 for future LTSS</a:t>
            </a:r>
          </a:p>
          <a:p>
            <a:endParaRPr lang="en-US" sz="1900" b="1" dirty="0">
              <a:effectLst/>
            </a:endParaRPr>
          </a:p>
          <a:p>
            <a:r>
              <a:rPr lang="en-US" sz="3400" b="1" u="sng" dirty="0"/>
              <a:t>Family caregivers provide significant care: value approximately equals expected cost of paid LTSS</a:t>
            </a:r>
            <a:endParaRPr lang="en-US" sz="3400" b="1" u="sng" dirty="0">
              <a:effectLst/>
            </a:endParaRPr>
          </a:p>
          <a:p>
            <a:pPr marL="0" indent="0">
              <a:buNone/>
            </a:pPr>
            <a:r>
              <a:rPr lang="en-US" sz="2000" b="1" dirty="0">
                <a:effectLst/>
              </a:rPr>
              <a:t>Source: 2020 ASPE RESEARCH BRIEF</a:t>
            </a:r>
            <a:r>
              <a:rPr lang="en-US" sz="2000" b="1" i="1" dirty="0">
                <a:effectLst/>
              </a:rPr>
              <a:t>, Long-Term Care Services and Supports for Older Americans: Risks and Financing,</a:t>
            </a:r>
            <a:r>
              <a:rPr lang="en-US" sz="2000" b="1" dirty="0">
                <a:effectLst/>
              </a:rPr>
              <a:t> @ https://aspe.hhs.gov/reports/long-term-services-supports-older-americans-risks-financing-2020-research-brief-0</a:t>
            </a:r>
          </a:p>
          <a:p>
            <a:pPr marL="0" indent="0">
              <a:buNone/>
            </a:pPr>
            <a:endParaRPr lang="en-US" sz="1000" b="1" dirty="0">
              <a:effectLst/>
            </a:endParaRPr>
          </a:p>
          <a:p>
            <a:pPr marL="0" indent="0">
              <a:buNone/>
            </a:pPr>
            <a:endParaRPr lang="en-US" sz="1000" b="1" dirty="0"/>
          </a:p>
          <a:p>
            <a:pPr marL="0" indent="0">
              <a:buNone/>
            </a:pPr>
            <a:endParaRPr lang="en-US" sz="1000" b="1" dirty="0">
              <a:effectLst/>
            </a:endParaRPr>
          </a:p>
          <a:p>
            <a:pPr marL="0" indent="0">
              <a:buNone/>
            </a:pPr>
            <a:endParaRPr lang="en-US" sz="1000" b="1" dirty="0"/>
          </a:p>
          <a:p>
            <a:pPr marL="0" indent="0">
              <a:buNone/>
            </a:pPr>
            <a:endParaRPr lang="en-US" sz="1000" b="1" dirty="0">
              <a:effectLst/>
            </a:endParaRPr>
          </a:p>
          <a:p>
            <a:pPr marL="0" indent="0">
              <a:buNone/>
            </a:pPr>
            <a:endParaRPr lang="en-US" sz="1000" b="1" dirty="0"/>
          </a:p>
          <a:p>
            <a:pPr marL="0" indent="0">
              <a:buNone/>
            </a:pPr>
            <a:endParaRPr lang="en-US" sz="1000" b="1" dirty="0">
              <a:effectLst/>
            </a:endParaRPr>
          </a:p>
          <a:p>
            <a:pPr marL="0" indent="0">
              <a:buNone/>
            </a:pPr>
            <a:endParaRPr lang="en-US" sz="1000" b="1" dirty="0">
              <a:effectLst/>
            </a:endParaRPr>
          </a:p>
          <a:p>
            <a:pPr marL="0" indent="0">
              <a:buNone/>
            </a:pPr>
            <a:endParaRPr lang="en-US" sz="1000" b="1" dirty="0"/>
          </a:p>
          <a:p>
            <a:pPr marL="0" indent="0">
              <a:buNone/>
            </a:pPr>
            <a:endParaRPr lang="en-US" sz="1000" b="1" dirty="0">
              <a:effectLst/>
            </a:endParaRPr>
          </a:p>
          <a:p>
            <a:endParaRPr lang="en-US" dirty="0"/>
          </a:p>
        </p:txBody>
      </p:sp>
      <p:pic>
        <p:nvPicPr>
          <p:cNvPr id="5" name="Picture 4">
            <a:extLst>
              <a:ext uri="{FF2B5EF4-FFF2-40B4-BE49-F238E27FC236}">
                <a16:creationId xmlns:a16="http://schemas.microsoft.com/office/drawing/2014/main" id="{7AFC18CE-4E87-4C8D-940C-8FC4DAD48AB2}"/>
              </a:ext>
            </a:extLst>
          </p:cNvPr>
          <p:cNvPicPr>
            <a:picLocks noChangeAspect="1"/>
          </p:cNvPicPr>
          <p:nvPr/>
        </p:nvPicPr>
        <p:blipFill>
          <a:blip r:embed="rId2"/>
          <a:stretch>
            <a:fillRect/>
          </a:stretch>
        </p:blipFill>
        <p:spPr>
          <a:xfrm>
            <a:off x="2776537" y="1126547"/>
            <a:ext cx="6638925" cy="781050"/>
          </a:xfrm>
          <a:prstGeom prst="rect">
            <a:avLst/>
          </a:prstGeom>
          <a:solidFill>
            <a:schemeClr val="accent1">
              <a:lumMod val="40000"/>
              <a:lumOff val="60000"/>
            </a:schemeClr>
          </a:solidFill>
        </p:spPr>
      </p:pic>
      <p:sp>
        <p:nvSpPr>
          <p:cNvPr id="6" name="Slide Number Placeholder 5">
            <a:extLst>
              <a:ext uri="{FF2B5EF4-FFF2-40B4-BE49-F238E27FC236}">
                <a16:creationId xmlns:a16="http://schemas.microsoft.com/office/drawing/2014/main" id="{B0D09000-429F-4602-96A2-8E516BD6F4B0}"/>
              </a:ext>
            </a:extLst>
          </p:cNvPr>
          <p:cNvSpPr>
            <a:spLocks noGrp="1"/>
          </p:cNvSpPr>
          <p:nvPr>
            <p:ph type="sldNum" sz="quarter" idx="12"/>
          </p:nvPr>
        </p:nvSpPr>
        <p:spPr/>
        <p:txBody>
          <a:bodyPr/>
          <a:lstStyle/>
          <a:p>
            <a:fld id="{71A114E6-FFDA-4B6F-AADD-3514294BA40D}" type="slidenum">
              <a:rPr lang="en-US" smtClean="0"/>
              <a:t>2</a:t>
            </a:fld>
            <a:endParaRPr lang="en-US" dirty="0"/>
          </a:p>
        </p:txBody>
      </p:sp>
      <p:pic>
        <p:nvPicPr>
          <p:cNvPr id="7" name="Picture 6">
            <a:extLst>
              <a:ext uri="{FF2B5EF4-FFF2-40B4-BE49-F238E27FC236}">
                <a16:creationId xmlns:a16="http://schemas.microsoft.com/office/drawing/2014/main" id="{3E8700E1-1F2A-4ACC-BE06-69578D7FF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8652">
            <a:off x="9415462" y="3271619"/>
            <a:ext cx="1262063" cy="1262063"/>
          </a:xfrm>
          <a:prstGeom prst="rect">
            <a:avLst/>
          </a:prstGeom>
        </p:spPr>
      </p:pic>
      <p:sp>
        <p:nvSpPr>
          <p:cNvPr id="4" name="Footer Placeholder 3">
            <a:extLst>
              <a:ext uri="{FF2B5EF4-FFF2-40B4-BE49-F238E27FC236}">
                <a16:creationId xmlns:a16="http://schemas.microsoft.com/office/drawing/2014/main" id="{439287DE-04A0-0FA9-92BB-78CBE1A9A8D8}"/>
              </a:ext>
            </a:extLst>
          </p:cNvPr>
          <p:cNvSpPr>
            <a:spLocks noGrp="1"/>
          </p:cNvSpPr>
          <p:nvPr>
            <p:ph type="ftr" sz="quarter" idx="11"/>
          </p:nvPr>
        </p:nvSpPr>
        <p:spPr>
          <a:xfrm>
            <a:off x="838200" y="6356350"/>
            <a:ext cx="10184704" cy="365125"/>
          </a:xfrm>
        </p:spPr>
        <p:txBody>
          <a:bodyPr/>
          <a:lstStyle/>
          <a:p>
            <a:r>
              <a:rPr lang="en-US" dirty="0"/>
              <a:t>ss</a:t>
            </a:r>
          </a:p>
        </p:txBody>
      </p:sp>
    </p:spTree>
    <p:extLst>
      <p:ext uri="{BB962C8B-B14F-4D97-AF65-F5344CB8AC3E}">
        <p14:creationId xmlns:p14="http://schemas.microsoft.com/office/powerpoint/2010/main" val="5042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3299-0997-7798-CA6C-2BF3001C22C2}"/>
              </a:ext>
            </a:extLst>
          </p:cNvPr>
          <p:cNvSpPr>
            <a:spLocks noGrp="1"/>
          </p:cNvSpPr>
          <p:nvPr>
            <p:ph type="title"/>
          </p:nvPr>
        </p:nvSpPr>
        <p:spPr>
          <a:xfrm>
            <a:off x="838200" y="365126"/>
            <a:ext cx="10515600" cy="759000"/>
          </a:xfrm>
          <a:solidFill>
            <a:schemeClr val="accent1"/>
          </a:solidFill>
        </p:spPr>
        <p:txBody>
          <a:bodyPr/>
          <a:lstStyle/>
          <a:p>
            <a:pPr algn="ctr"/>
            <a:r>
              <a:rPr lang="en-US" b="1" dirty="0">
                <a:solidFill>
                  <a:schemeClr val="bg1"/>
                </a:solidFill>
              </a:rPr>
              <a:t>How Do LTSS Get Paid</a:t>
            </a:r>
          </a:p>
        </p:txBody>
      </p:sp>
      <p:pic>
        <p:nvPicPr>
          <p:cNvPr id="5" name="Content Placeholder 4">
            <a:extLst>
              <a:ext uri="{FF2B5EF4-FFF2-40B4-BE49-F238E27FC236}">
                <a16:creationId xmlns:a16="http://schemas.microsoft.com/office/drawing/2014/main" id="{84272F32-C6BC-4B80-4C5D-6017D6AD6C09}"/>
              </a:ext>
            </a:extLst>
          </p:cNvPr>
          <p:cNvPicPr>
            <a:picLocks noGrp="1" noChangeAspect="1"/>
          </p:cNvPicPr>
          <p:nvPr>
            <p:ph idx="1"/>
          </p:nvPr>
        </p:nvPicPr>
        <p:blipFill>
          <a:blip r:embed="rId2"/>
          <a:stretch>
            <a:fillRect/>
          </a:stretch>
        </p:blipFill>
        <p:spPr>
          <a:xfrm>
            <a:off x="3674379" y="1221617"/>
            <a:ext cx="4741002" cy="5525484"/>
          </a:xfrm>
          <a:solidFill>
            <a:schemeClr val="accent1">
              <a:alpha val="99000"/>
            </a:schemeClr>
          </a:solidFill>
          <a:ln w="50800">
            <a:solidFill>
              <a:schemeClr val="accent1"/>
            </a:solidFill>
          </a:ln>
        </p:spPr>
      </p:pic>
      <p:sp>
        <p:nvSpPr>
          <p:cNvPr id="3" name="Footer Placeholder 2">
            <a:extLst>
              <a:ext uri="{FF2B5EF4-FFF2-40B4-BE49-F238E27FC236}">
                <a16:creationId xmlns:a16="http://schemas.microsoft.com/office/drawing/2014/main" id="{84F636C8-4C13-1280-425C-7BBBF73294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2F5B7-ECE5-CE76-9B8A-371E53B321A7}"/>
              </a:ext>
            </a:extLst>
          </p:cNvPr>
          <p:cNvSpPr>
            <a:spLocks noGrp="1"/>
          </p:cNvSpPr>
          <p:nvPr>
            <p:ph type="sldNum" sz="quarter" idx="12"/>
          </p:nvPr>
        </p:nvSpPr>
        <p:spPr/>
        <p:txBody>
          <a:bodyPr/>
          <a:lstStyle/>
          <a:p>
            <a:fld id="{04E67FCF-0233-4E5A-B373-9B65201AB9FC}" type="slidenum">
              <a:rPr lang="en-US" smtClean="0"/>
              <a:t>3</a:t>
            </a:fld>
            <a:endParaRPr lang="en-US"/>
          </a:p>
        </p:txBody>
      </p:sp>
    </p:spTree>
    <p:extLst>
      <p:ext uri="{BB962C8B-B14F-4D97-AF65-F5344CB8AC3E}">
        <p14:creationId xmlns:p14="http://schemas.microsoft.com/office/powerpoint/2010/main" val="98962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84B17-3A65-4C75-B280-D03CEEA8A83D}"/>
              </a:ext>
            </a:extLst>
          </p:cNvPr>
          <p:cNvSpPr>
            <a:spLocks noGrp="1"/>
          </p:cNvSpPr>
          <p:nvPr>
            <p:ph type="title"/>
          </p:nvPr>
        </p:nvSpPr>
        <p:spPr>
          <a:xfrm>
            <a:off x="952980" y="540682"/>
            <a:ext cx="10286039" cy="1048656"/>
          </a:xfrm>
          <a:prstGeom prst="flowChartAlternateProcess">
            <a:avLst/>
          </a:prstGeom>
          <a:solidFill>
            <a:schemeClr val="accent6"/>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3600" dirty="0">
                <a:solidFill>
                  <a:schemeClr val="bg1"/>
                </a:solidFill>
              </a:rPr>
              <a:t>     </a:t>
            </a:r>
            <a:r>
              <a:rPr lang="en-US" sz="4000" b="1" dirty="0">
                <a:solidFill>
                  <a:schemeClr val="bg1"/>
                </a:solidFill>
              </a:rPr>
              <a:t> $$ </a:t>
            </a:r>
            <a:r>
              <a:rPr lang="en-US" sz="4900" b="1" dirty="0">
                <a:solidFill>
                  <a:schemeClr val="bg1"/>
                </a:solidFill>
              </a:rPr>
              <a:t>RI</a:t>
            </a:r>
            <a:r>
              <a:rPr lang="en-US" sz="4900" dirty="0">
                <a:solidFill>
                  <a:schemeClr val="bg1"/>
                </a:solidFill>
              </a:rPr>
              <a:t> </a:t>
            </a:r>
            <a:r>
              <a:rPr lang="en-US" sz="4900" b="1" dirty="0">
                <a:solidFill>
                  <a:schemeClr val="bg1"/>
                </a:solidFill>
              </a:rPr>
              <a:t>Long Term Care Cost </a:t>
            </a:r>
            <a:r>
              <a:rPr lang="en-US" sz="4000" b="1" dirty="0">
                <a:solidFill>
                  <a:schemeClr val="bg1"/>
                </a:solidFill>
              </a:rPr>
              <a:t>$$</a:t>
            </a:r>
            <a:endParaRPr lang="en-US" sz="3600" b="1" dirty="0">
              <a:solidFill>
                <a:schemeClr val="bg1"/>
              </a:solidFill>
            </a:endParaRPr>
          </a:p>
        </p:txBody>
      </p:sp>
      <p:graphicFrame>
        <p:nvGraphicFramePr>
          <p:cNvPr id="9" name="Table 9">
            <a:extLst>
              <a:ext uri="{FF2B5EF4-FFF2-40B4-BE49-F238E27FC236}">
                <a16:creationId xmlns:a16="http://schemas.microsoft.com/office/drawing/2014/main" id="{68CAFABF-A1B2-4D8C-FF34-8559ECB4015B}"/>
              </a:ext>
            </a:extLst>
          </p:cNvPr>
          <p:cNvGraphicFramePr>
            <a:graphicFrameLocks noGrp="1"/>
          </p:cNvGraphicFramePr>
          <p:nvPr>
            <p:ph idx="1"/>
            <p:extLst>
              <p:ext uri="{D42A27DB-BD31-4B8C-83A1-F6EECF244321}">
                <p14:modId xmlns:p14="http://schemas.microsoft.com/office/powerpoint/2010/main" val="2383707127"/>
              </p:ext>
            </p:extLst>
          </p:nvPr>
        </p:nvGraphicFramePr>
        <p:xfrm>
          <a:off x="838199" y="2181463"/>
          <a:ext cx="10515599" cy="4357449"/>
        </p:xfrm>
        <a:graphic>
          <a:graphicData uri="http://schemas.openxmlformats.org/drawingml/2006/table">
            <a:tbl>
              <a:tblPr firstRow="1" bandRow="1">
                <a:tableStyleId>{5C22544A-7EE6-4342-B048-85BDC9FD1C3A}</a:tableStyleId>
              </a:tblPr>
              <a:tblGrid>
                <a:gridCol w="5343186">
                  <a:extLst>
                    <a:ext uri="{9D8B030D-6E8A-4147-A177-3AD203B41FA5}">
                      <a16:colId xmlns:a16="http://schemas.microsoft.com/office/drawing/2014/main" val="1976514021"/>
                    </a:ext>
                  </a:extLst>
                </a:gridCol>
                <a:gridCol w="5172413">
                  <a:extLst>
                    <a:ext uri="{9D8B030D-6E8A-4147-A177-3AD203B41FA5}">
                      <a16:colId xmlns:a16="http://schemas.microsoft.com/office/drawing/2014/main" val="2624159027"/>
                    </a:ext>
                  </a:extLst>
                </a:gridCol>
              </a:tblGrid>
              <a:tr h="1078160">
                <a:tc>
                  <a:txBody>
                    <a:bodyPr/>
                    <a:lstStyle/>
                    <a:p>
                      <a:pPr algn="ctr"/>
                      <a:r>
                        <a:rPr lang="en-US" sz="4000" dirty="0">
                          <a:solidFill>
                            <a:schemeClr val="tx1"/>
                          </a:solidFill>
                        </a:rPr>
                        <a:t>Nursing Home</a:t>
                      </a:r>
                      <a:br>
                        <a:rPr lang="en-US" sz="4400" dirty="0">
                          <a:solidFill>
                            <a:schemeClr val="tx1"/>
                          </a:solidFill>
                        </a:rPr>
                      </a:br>
                      <a:r>
                        <a:rPr lang="en-US" sz="2000" dirty="0">
                          <a:solidFill>
                            <a:schemeClr val="tx1"/>
                          </a:solidFill>
                        </a:rPr>
                        <a:t>Semi-private</a:t>
                      </a:r>
                      <a:endParaRPr lang="en-US" sz="4400" dirty="0">
                        <a:solidFill>
                          <a:schemeClr val="tx1"/>
                        </a:solidFill>
                      </a:endParaRPr>
                    </a:p>
                  </a:txBody>
                  <a:tcPr>
                    <a:solidFill>
                      <a:srgbClr val="F2F2F2"/>
                    </a:solidFill>
                  </a:tcPr>
                </a:tc>
                <a:tc>
                  <a:txBody>
                    <a:bodyPr/>
                    <a:lstStyle/>
                    <a:p>
                      <a:pPr algn="ctr"/>
                      <a:r>
                        <a:rPr lang="en-US" sz="4400" dirty="0">
                          <a:solidFill>
                            <a:schemeClr val="accent6">
                              <a:lumMod val="75000"/>
                            </a:schemeClr>
                          </a:solidFill>
                        </a:rPr>
                        <a:t>$9,429/$113,150</a:t>
                      </a:r>
                    </a:p>
                  </a:txBody>
                  <a:tcPr>
                    <a:solidFill>
                      <a:schemeClr val="bg1">
                        <a:lumMod val="95000"/>
                      </a:schemeClr>
                    </a:solidFill>
                  </a:tcPr>
                </a:tc>
                <a:extLst>
                  <a:ext uri="{0D108BD9-81ED-4DB2-BD59-A6C34878D82A}">
                    <a16:rowId xmlns:a16="http://schemas.microsoft.com/office/drawing/2014/main" val="452338619"/>
                  </a:ext>
                </a:extLst>
              </a:tr>
              <a:tr h="1039655">
                <a:tc>
                  <a:txBody>
                    <a:bodyPr/>
                    <a:lstStyle/>
                    <a:p>
                      <a:pPr algn="ctr"/>
                      <a:r>
                        <a:rPr lang="en-US" sz="4000" b="1" dirty="0"/>
                        <a:t>Assisted Living</a:t>
                      </a:r>
                    </a:p>
                    <a:p>
                      <a:pPr algn="ctr"/>
                      <a:r>
                        <a:rPr lang="en-US" sz="2400" b="1" dirty="0"/>
                        <a:t>(private, 1BR)</a:t>
                      </a:r>
                    </a:p>
                  </a:txBody>
                  <a:tcPr/>
                </a:tc>
                <a:tc>
                  <a:txBody>
                    <a:bodyPr/>
                    <a:lstStyle/>
                    <a:p>
                      <a:pPr algn="ctr"/>
                      <a:r>
                        <a:rPr lang="en-US" sz="4400" b="1" dirty="0">
                          <a:solidFill>
                            <a:schemeClr val="accent6">
                              <a:lumMod val="75000"/>
                            </a:schemeClr>
                          </a:solidFill>
                        </a:rPr>
                        <a:t>$6,826/$81,915</a:t>
                      </a:r>
                    </a:p>
                  </a:txBody>
                  <a:tcPr/>
                </a:tc>
                <a:extLst>
                  <a:ext uri="{0D108BD9-81ED-4DB2-BD59-A6C34878D82A}">
                    <a16:rowId xmlns:a16="http://schemas.microsoft.com/office/drawing/2014/main" val="3282434779"/>
                  </a:ext>
                </a:extLst>
              </a:tr>
              <a:tr h="1017546">
                <a:tc>
                  <a:txBody>
                    <a:bodyPr/>
                    <a:lstStyle/>
                    <a:p>
                      <a:pPr algn="ctr"/>
                      <a:r>
                        <a:rPr lang="en-US" sz="4000" b="1" dirty="0"/>
                        <a:t>Home Care</a:t>
                      </a:r>
                    </a:p>
                    <a:p>
                      <a:pPr algn="ctr"/>
                      <a:r>
                        <a:rPr lang="en-US" sz="2400" b="1" dirty="0"/>
                        <a:t>(40 </a:t>
                      </a:r>
                      <a:r>
                        <a:rPr lang="en-US" sz="2400" b="1" dirty="0" err="1"/>
                        <a:t>hrs</a:t>
                      </a:r>
                      <a:r>
                        <a:rPr lang="en-US" sz="2400" b="1" dirty="0"/>
                        <a:t>/week x 52 weeks)</a:t>
                      </a:r>
                    </a:p>
                  </a:txBody>
                  <a:tcPr/>
                </a:tc>
                <a:tc>
                  <a:txBody>
                    <a:bodyPr/>
                    <a:lstStyle/>
                    <a:p>
                      <a:pPr algn="ctr"/>
                      <a:r>
                        <a:rPr lang="en-US" sz="4400" b="1" dirty="0">
                          <a:solidFill>
                            <a:schemeClr val="accent6">
                              <a:lumMod val="75000"/>
                            </a:schemeClr>
                          </a:solidFill>
                        </a:rPr>
                        <a:t>$5416/$65,992</a:t>
                      </a:r>
                    </a:p>
                  </a:txBody>
                  <a:tcPr/>
                </a:tc>
                <a:extLst>
                  <a:ext uri="{0D108BD9-81ED-4DB2-BD59-A6C34878D82A}">
                    <a16:rowId xmlns:a16="http://schemas.microsoft.com/office/drawing/2014/main" val="3714732354"/>
                  </a:ext>
                </a:extLst>
              </a:tr>
              <a:tr h="1145689">
                <a:tc>
                  <a:txBody>
                    <a:bodyPr/>
                    <a:lstStyle/>
                    <a:p>
                      <a:pPr algn="ctr"/>
                      <a:r>
                        <a:rPr lang="en-US" sz="4000" b="1" dirty="0"/>
                        <a:t>Adult Day Services</a:t>
                      </a:r>
                    </a:p>
                    <a:p>
                      <a:pPr algn="ctr"/>
                      <a:r>
                        <a:rPr lang="en-US" sz="2400" b="1" dirty="0"/>
                        <a:t>(5 days/week)</a:t>
                      </a:r>
                    </a:p>
                  </a:txBody>
                  <a:tcPr/>
                </a:tc>
                <a:tc>
                  <a:txBody>
                    <a:bodyPr/>
                    <a:lstStyle/>
                    <a:p>
                      <a:pPr algn="ctr"/>
                      <a:r>
                        <a:rPr lang="en-US" sz="4400" b="1" dirty="0">
                          <a:solidFill>
                            <a:schemeClr val="accent6">
                              <a:lumMod val="75000"/>
                            </a:schemeClr>
                          </a:solidFill>
                        </a:rPr>
                        <a:t>$1,798/$21,580</a:t>
                      </a:r>
                    </a:p>
                  </a:txBody>
                  <a:tcPr/>
                </a:tc>
                <a:extLst>
                  <a:ext uri="{0D108BD9-81ED-4DB2-BD59-A6C34878D82A}">
                    <a16:rowId xmlns:a16="http://schemas.microsoft.com/office/drawing/2014/main" val="3205485608"/>
                  </a:ext>
                </a:extLst>
              </a:tr>
            </a:tbl>
          </a:graphicData>
        </a:graphic>
      </p:graphicFrame>
      <p:sp>
        <p:nvSpPr>
          <p:cNvPr id="4" name="Slide Number Placeholder 3">
            <a:extLst>
              <a:ext uri="{FF2B5EF4-FFF2-40B4-BE49-F238E27FC236}">
                <a16:creationId xmlns:a16="http://schemas.microsoft.com/office/drawing/2014/main" id="{611EEFEB-8C05-A035-E7CA-9DF6BCA68CA3}"/>
              </a:ext>
            </a:extLst>
          </p:cNvPr>
          <p:cNvSpPr>
            <a:spLocks noGrp="1"/>
          </p:cNvSpPr>
          <p:nvPr>
            <p:ph type="sldNum" sz="quarter" idx="12"/>
          </p:nvPr>
        </p:nvSpPr>
        <p:spPr/>
        <p:txBody>
          <a:bodyPr/>
          <a:lstStyle/>
          <a:p>
            <a:fld id="{2E8473AC-74C6-4DB0-B29F-DD05CD4EE51C}" type="slidenum">
              <a:rPr lang="en-US" smtClean="0"/>
              <a:t>4</a:t>
            </a:fld>
            <a:endParaRPr lang="en-US" dirty="0"/>
          </a:p>
        </p:txBody>
      </p:sp>
      <p:sp>
        <p:nvSpPr>
          <p:cNvPr id="2" name="TextBox 1">
            <a:extLst>
              <a:ext uri="{FF2B5EF4-FFF2-40B4-BE49-F238E27FC236}">
                <a16:creationId xmlns:a16="http://schemas.microsoft.com/office/drawing/2014/main" id="{614E2AA2-E5BC-B879-1542-69613FA7CCB2}"/>
              </a:ext>
            </a:extLst>
          </p:cNvPr>
          <p:cNvSpPr txBox="1"/>
          <p:nvPr/>
        </p:nvSpPr>
        <p:spPr>
          <a:xfrm>
            <a:off x="2339789" y="6407038"/>
            <a:ext cx="6832383" cy="677108"/>
          </a:xfrm>
          <a:prstGeom prst="rect">
            <a:avLst/>
          </a:prstGeom>
          <a:noFill/>
        </p:spPr>
        <p:txBody>
          <a:bodyPr wrap="none" rtlCol="0">
            <a:spAutoFit/>
          </a:bodyPr>
          <a:lstStyle/>
          <a:p>
            <a:r>
              <a:rPr lang="en-US" sz="2000" b="1" dirty="0"/>
              <a:t>Source: </a:t>
            </a:r>
            <a:r>
              <a:rPr lang="en-US" sz="2000" b="1" i="1" dirty="0"/>
              <a:t>Genworth Cost of Care Report 2021 – Median RI Costs  </a:t>
            </a:r>
          </a:p>
          <a:p>
            <a:endParaRPr lang="en-US" dirty="0"/>
          </a:p>
        </p:txBody>
      </p:sp>
      <p:sp>
        <p:nvSpPr>
          <p:cNvPr id="6" name="Footer Placeholder 5">
            <a:extLst>
              <a:ext uri="{FF2B5EF4-FFF2-40B4-BE49-F238E27FC236}">
                <a16:creationId xmlns:a16="http://schemas.microsoft.com/office/drawing/2014/main" id="{A5FDC762-2F21-7EFB-0628-ACE162898836}"/>
              </a:ext>
            </a:extLst>
          </p:cNvPr>
          <p:cNvSpPr>
            <a:spLocks noGrp="1"/>
          </p:cNvSpPr>
          <p:nvPr>
            <p:ph type="ftr" sz="quarter" idx="11"/>
          </p:nvPr>
        </p:nvSpPr>
        <p:spPr/>
        <p:txBody>
          <a:bodyPr/>
          <a:lstStyle/>
          <a:p>
            <a:r>
              <a:rPr lang="en-US" dirty="0"/>
              <a:t>RI</a:t>
            </a:r>
          </a:p>
        </p:txBody>
      </p:sp>
      <p:sp>
        <p:nvSpPr>
          <p:cNvPr id="3" name="TextBox 2">
            <a:extLst>
              <a:ext uri="{FF2B5EF4-FFF2-40B4-BE49-F238E27FC236}">
                <a16:creationId xmlns:a16="http://schemas.microsoft.com/office/drawing/2014/main" id="{DB224364-87A0-9FCF-362E-E320C0934284}"/>
              </a:ext>
            </a:extLst>
          </p:cNvPr>
          <p:cNvSpPr txBox="1"/>
          <p:nvPr/>
        </p:nvSpPr>
        <p:spPr>
          <a:xfrm>
            <a:off x="6914368" y="1700734"/>
            <a:ext cx="3582443" cy="369332"/>
          </a:xfrm>
          <a:prstGeom prst="rect">
            <a:avLst/>
          </a:prstGeom>
          <a:noFill/>
        </p:spPr>
        <p:txBody>
          <a:bodyPr wrap="square" rtlCol="0">
            <a:spAutoFit/>
          </a:bodyPr>
          <a:lstStyle/>
          <a:p>
            <a:r>
              <a:rPr lang="en-US" b="1" dirty="0">
                <a:solidFill>
                  <a:schemeClr val="accent6">
                    <a:lumMod val="75000"/>
                  </a:schemeClr>
                </a:solidFill>
              </a:rPr>
              <a:t>Month                          year</a:t>
            </a:r>
          </a:p>
        </p:txBody>
      </p:sp>
    </p:spTree>
    <p:extLst>
      <p:ext uri="{BB962C8B-B14F-4D97-AF65-F5344CB8AC3E}">
        <p14:creationId xmlns:p14="http://schemas.microsoft.com/office/powerpoint/2010/main" val="161509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9157-95E7-4B88-B786-02B70B4A0DFB}"/>
              </a:ext>
            </a:extLst>
          </p:cNvPr>
          <p:cNvSpPr>
            <a:spLocks noGrp="1"/>
          </p:cNvSpPr>
          <p:nvPr>
            <p:ph type="title"/>
          </p:nvPr>
        </p:nvSpPr>
        <p:spPr>
          <a:xfrm>
            <a:off x="768723" y="0"/>
            <a:ext cx="10515600" cy="547689"/>
          </a:xfrm>
          <a:solidFill>
            <a:schemeClr val="accent4"/>
          </a:solidFill>
        </p:spPr>
        <p:txBody>
          <a:bodyPr>
            <a:normAutofit fontScale="90000"/>
          </a:bodyPr>
          <a:lstStyle/>
          <a:p>
            <a:pPr algn="ctr"/>
            <a:r>
              <a:rPr lang="en-US" dirty="0"/>
              <a:t>        </a:t>
            </a:r>
            <a:r>
              <a:rPr lang="en-US" sz="3600" b="1" dirty="0">
                <a:latin typeface="+mn-lt"/>
              </a:rPr>
              <a:t>RI Long Term Services &amp; Supports </a:t>
            </a:r>
            <a:endParaRPr lang="en-US" b="1" dirty="0">
              <a:latin typeface="+mn-lt"/>
            </a:endParaRPr>
          </a:p>
        </p:txBody>
      </p:sp>
      <p:graphicFrame>
        <p:nvGraphicFramePr>
          <p:cNvPr id="8" name="Content Placeholder 7">
            <a:extLst>
              <a:ext uri="{FF2B5EF4-FFF2-40B4-BE49-F238E27FC236}">
                <a16:creationId xmlns:a16="http://schemas.microsoft.com/office/drawing/2014/main" id="{1826ED42-A60C-4004-98D3-30BC454A8981}"/>
              </a:ext>
            </a:extLst>
          </p:cNvPr>
          <p:cNvGraphicFramePr>
            <a:graphicFrameLocks noGrp="1"/>
          </p:cNvGraphicFramePr>
          <p:nvPr>
            <p:ph idx="1"/>
            <p:extLst>
              <p:ext uri="{D42A27DB-BD31-4B8C-83A1-F6EECF244321}">
                <p14:modId xmlns:p14="http://schemas.microsoft.com/office/powerpoint/2010/main" val="963155652"/>
              </p:ext>
            </p:extLst>
          </p:nvPr>
        </p:nvGraphicFramePr>
        <p:xfrm>
          <a:off x="2170444" y="547689"/>
          <a:ext cx="8569837" cy="6336892"/>
        </p:xfrm>
        <a:graphic>
          <a:graphicData uri="http://schemas.openxmlformats.org/drawingml/2006/table">
            <a:tbl>
              <a:tblPr firstRow="1" firstCol="1" bandRow="1">
                <a:tableStyleId>{5C22544A-7EE6-4342-B048-85BDC9FD1C3A}</a:tableStyleId>
              </a:tblPr>
              <a:tblGrid>
                <a:gridCol w="2966682">
                  <a:extLst>
                    <a:ext uri="{9D8B030D-6E8A-4147-A177-3AD203B41FA5}">
                      <a16:colId xmlns:a16="http://schemas.microsoft.com/office/drawing/2014/main" val="1595540544"/>
                    </a:ext>
                  </a:extLst>
                </a:gridCol>
                <a:gridCol w="1143094">
                  <a:extLst>
                    <a:ext uri="{9D8B030D-6E8A-4147-A177-3AD203B41FA5}">
                      <a16:colId xmlns:a16="http://schemas.microsoft.com/office/drawing/2014/main" val="3566929902"/>
                    </a:ext>
                  </a:extLst>
                </a:gridCol>
                <a:gridCol w="3798462">
                  <a:extLst>
                    <a:ext uri="{9D8B030D-6E8A-4147-A177-3AD203B41FA5}">
                      <a16:colId xmlns:a16="http://schemas.microsoft.com/office/drawing/2014/main" val="1739444924"/>
                    </a:ext>
                  </a:extLst>
                </a:gridCol>
                <a:gridCol w="661599">
                  <a:extLst>
                    <a:ext uri="{9D8B030D-6E8A-4147-A177-3AD203B41FA5}">
                      <a16:colId xmlns:a16="http://schemas.microsoft.com/office/drawing/2014/main" val="258774894"/>
                    </a:ext>
                  </a:extLst>
                </a:gridCol>
              </a:tblGrid>
              <a:tr h="621892">
                <a:tc>
                  <a:txBody>
                    <a:bodyPr/>
                    <a:lstStyle/>
                    <a:p>
                      <a:pPr marL="0" marR="0">
                        <a:spcBef>
                          <a:spcPts val="0"/>
                        </a:spcBef>
                        <a:spcAft>
                          <a:spcPts val="0"/>
                        </a:spcAft>
                      </a:pPr>
                      <a:r>
                        <a:rPr lang="en-US" sz="1800" dirty="0">
                          <a:effectLst/>
                        </a:rPr>
                        <a:t>Eleanor Slater Hospital</a:t>
                      </a:r>
                    </a:p>
                    <a:p>
                      <a:pPr marL="0" marR="0">
                        <a:spcBef>
                          <a:spcPts val="0"/>
                        </a:spcBef>
                        <a:spcAft>
                          <a:spcPts val="0"/>
                        </a:spcAft>
                      </a:pPr>
                      <a:r>
                        <a:rPr lang="en-US" sz="1800" dirty="0">
                          <a:effectLst/>
                        </a:rPr>
                        <a:t>Patients </a:t>
                      </a:r>
                      <a:r>
                        <a:rPr lang="en-US" sz="1400" dirty="0">
                          <a:effectLst/>
                        </a:rPr>
                        <a:t>(BHDDH average for 2023)</a:t>
                      </a:r>
                      <a:endParaRPr lang="en-US" sz="18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rPr>
                        <a:t>155 </a:t>
                      </a:r>
                      <a:r>
                        <a:rPr lang="en-US" sz="900" b="1" dirty="0">
                          <a:effectLst/>
                          <a:latin typeface="Times New Roman" panose="02020603050405020304" pitchFamily="18" charset="0"/>
                          <a:ea typeface="Calibri" panose="020F0502020204030204" pitchFamily="34" charset="0"/>
                        </a:rPr>
                        <a:t>(excludes forensic unit)</a:t>
                      </a:r>
                    </a:p>
                  </a:txBody>
                  <a:tcPr marL="68580" marR="68580" marT="0" marB="0">
                    <a:solidFill>
                      <a:srgbClr val="0070C0"/>
                    </a:solidFill>
                  </a:tcPr>
                </a:tc>
                <a:tc>
                  <a:txBody>
                    <a:bodyPr/>
                    <a:lstStyle/>
                    <a:p>
                      <a:pPr marL="0" marR="0">
                        <a:spcBef>
                          <a:spcPts val="0"/>
                        </a:spcBef>
                        <a:spcAft>
                          <a:spcPts val="0"/>
                        </a:spcAft>
                      </a:pPr>
                      <a:r>
                        <a:rPr lang="en-US" sz="1800" dirty="0">
                          <a:effectLst/>
                        </a:rPr>
                        <a:t>DD Licensed Service Providers</a:t>
                      </a:r>
                      <a:br>
                        <a:rPr lang="en-US" sz="1800" dirty="0">
                          <a:effectLst/>
                        </a:rPr>
                      </a:br>
                      <a:r>
                        <a:rPr lang="en-US" sz="1050" dirty="0">
                          <a:effectLst/>
                        </a:rPr>
                        <a:t>(as of 12.28.2023, BHDDH website)</a:t>
                      </a:r>
                      <a:endParaRPr lang="en-US" sz="16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40</a:t>
                      </a:r>
                      <a:endParaRPr lang="en-US" sz="16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681970764"/>
                  </a:ext>
                </a:extLst>
              </a:tr>
              <a:tr h="445296">
                <a:tc>
                  <a:txBody>
                    <a:bodyPr/>
                    <a:lstStyle/>
                    <a:p>
                      <a:pPr marL="0" marR="0">
                        <a:spcBef>
                          <a:spcPts val="0"/>
                        </a:spcBef>
                        <a:spcAft>
                          <a:spcPts val="0"/>
                        </a:spcAft>
                      </a:pPr>
                      <a:r>
                        <a:rPr lang="en-US" sz="1800" dirty="0">
                          <a:effectLst/>
                        </a:rPr>
                        <a:t>Nursing Facilities licensed</a:t>
                      </a:r>
                    </a:p>
                    <a:p>
                      <a:pPr marL="0" marR="0">
                        <a:spcBef>
                          <a:spcPts val="0"/>
                        </a:spcBef>
                        <a:spcAft>
                          <a:spcPts val="0"/>
                        </a:spcAft>
                      </a:pPr>
                      <a:r>
                        <a:rPr lang="en-US" sz="1200" dirty="0">
                          <a:effectLst/>
                        </a:rPr>
                        <a:t>(RI DOH 7/17/2023)</a:t>
                      </a:r>
                      <a:endParaRPr lang="en-US" sz="12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79</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Shared Living Programs (non DD)</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2</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299399165"/>
                  </a:ext>
                </a:extLst>
              </a:tr>
              <a:tr h="761353">
                <a:tc>
                  <a:txBody>
                    <a:bodyPr/>
                    <a:lstStyle/>
                    <a:p>
                      <a:pPr marL="0" marR="0">
                        <a:spcBef>
                          <a:spcPts val="0"/>
                        </a:spcBef>
                        <a:spcAft>
                          <a:spcPts val="0"/>
                        </a:spcAft>
                      </a:pPr>
                      <a:r>
                        <a:rPr lang="en-US" sz="1800" dirty="0">
                          <a:effectLst/>
                        </a:rPr>
                        <a:t>Nursing Facility Beds</a:t>
                      </a:r>
                      <a:br>
                        <a:rPr lang="en-US" sz="2000" dirty="0">
                          <a:effectLst/>
                        </a:rPr>
                      </a:br>
                      <a:r>
                        <a:rPr lang="en-US" sz="1400" dirty="0">
                          <a:effectLst/>
                        </a:rPr>
                        <a:t>(RI DOH 7/17/2023)</a:t>
                      </a:r>
                      <a:br>
                        <a:rPr lang="en-US" sz="1400" dirty="0">
                          <a:effectLst/>
                        </a:rPr>
                      </a:br>
                      <a:r>
                        <a:rPr lang="en-US" sz="1400" dirty="0">
                          <a:effectLst/>
                        </a:rPr>
                        <a:t>(7,059 users 2022</a:t>
                      </a:r>
                      <a:br>
                        <a:rPr lang="en-US" sz="1400" dirty="0">
                          <a:effectLst/>
                        </a:rPr>
                      </a:br>
                      <a:r>
                        <a:rPr lang="en-US" sz="1400" dirty="0">
                          <a:effectLst/>
                        </a:rPr>
                        <a:t>EOHHS LTSS SFY2022 LTSS Performance Report)</a:t>
                      </a:r>
                      <a:endParaRPr lang="en-US" sz="18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l" fontAlgn="b"/>
                      <a:r>
                        <a:rPr lang="en-US" sz="1800" b="1" i="0" u="none" strike="noStrike" dirty="0">
                          <a:solidFill>
                            <a:schemeClr val="bg1"/>
                          </a:solidFill>
                          <a:effectLst/>
                          <a:latin typeface="Calibri" panose="020F0502020204030204" pitchFamily="34" charset="0"/>
                        </a:rPr>
                        <a:t>8,584</a:t>
                      </a:r>
                    </a:p>
                    <a:p>
                      <a:pPr algn="l" fontAlgn="b"/>
                      <a:endParaRPr lang="en-US" sz="1800" b="1" i="0" u="none" strike="noStrike" dirty="0">
                        <a:solidFill>
                          <a:schemeClr val="bg1"/>
                        </a:solidFill>
                        <a:effectLst/>
                        <a:latin typeface="Calibri" panose="020F0502020204030204" pitchFamily="34" charset="0"/>
                      </a:endParaRPr>
                    </a:p>
                    <a:p>
                      <a:pPr algn="r" fontAlgn="b"/>
                      <a:endParaRPr lang="en-US" sz="1100" b="0" i="0" u="none" strike="noStrike" dirty="0">
                        <a:solidFill>
                          <a:srgbClr val="000000"/>
                        </a:solidFill>
                        <a:effectLst/>
                        <a:latin typeface="Calibri" panose="020F0502020204030204" pitchFamily="34" charset="0"/>
                      </a:endParaRPr>
                    </a:p>
                    <a:p>
                      <a:pPr algn="r" fontAlgn="b"/>
                      <a:endParaRPr lang="en-US" sz="1100" b="0" i="0" u="none" strike="noStrike" dirty="0">
                        <a:solidFill>
                          <a:srgbClr val="000000"/>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Shared Living Participants</a:t>
                      </a:r>
                      <a:br>
                        <a:rPr lang="en-US" sz="1800" b="1" dirty="0">
                          <a:solidFill>
                            <a:schemeClr val="bg1"/>
                          </a:solidFill>
                          <a:effectLst/>
                        </a:rPr>
                      </a:br>
                      <a:r>
                        <a:rPr lang="en-US" sz="1400" b="1" dirty="0">
                          <a:solidFill>
                            <a:schemeClr val="bg1"/>
                          </a:solidFill>
                          <a:effectLst/>
                        </a:rPr>
                        <a:t>(</a:t>
                      </a:r>
                      <a:r>
                        <a:rPr lang="en-US" sz="1200" b="1" dirty="0">
                          <a:solidFill>
                            <a:schemeClr val="bg1"/>
                          </a:solidFill>
                          <a:effectLst/>
                          <a:latin typeface="Times New Roman" panose="02020603050405020304" pitchFamily="18" charset="0"/>
                          <a:ea typeface="Calibri" panose="020F0502020204030204" pitchFamily="34" charset="0"/>
                        </a:rPr>
                        <a:t>382 persons served in FY 2022</a:t>
                      </a:r>
                      <a:br>
                        <a:rPr lang="en-US" sz="1200" b="1" dirty="0">
                          <a:solidFill>
                            <a:schemeClr val="bg1"/>
                          </a:solidFill>
                          <a:effectLst/>
                          <a:latin typeface="Times New Roman" panose="02020603050405020304" pitchFamily="18" charset="0"/>
                          <a:ea typeface="Calibri" panose="020F0502020204030204" pitchFamily="34" charset="0"/>
                        </a:rPr>
                      </a:br>
                      <a:r>
                        <a:rPr lang="en-US" sz="1200" b="1" dirty="0">
                          <a:solidFill>
                            <a:schemeClr val="bg1"/>
                          </a:solidFill>
                          <a:effectLst/>
                          <a:latin typeface="Times New Roman" panose="02020603050405020304" pitchFamily="18" charset="0"/>
                          <a:ea typeface="Calibri" panose="020F0502020204030204" pitchFamily="34" charset="0"/>
                        </a:rPr>
                        <a:t>SFY </a:t>
                      </a:r>
                      <a:r>
                        <a:rPr lang="en-US" sz="1400" b="1" dirty="0">
                          <a:solidFill>
                            <a:schemeClr val="bg1"/>
                          </a:solidFill>
                          <a:effectLst/>
                        </a:rPr>
                        <a:t>2022:EOHHS LTSS Performance Report)</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Times New Roman" panose="02020603050405020304" pitchFamily="18" charset="0"/>
                          <a:ea typeface="Calibri" panose="020F0502020204030204" pitchFamily="34" charset="0"/>
                        </a:rPr>
                        <a:t>394</a:t>
                      </a:r>
                    </a:p>
                  </a:txBody>
                  <a:tcPr marL="68580" marR="68580" marT="0" marB="0">
                    <a:solidFill>
                      <a:srgbClr val="0070C0"/>
                    </a:solidFill>
                  </a:tcPr>
                </a:tc>
                <a:extLst>
                  <a:ext uri="{0D108BD9-81ED-4DB2-BD59-A6C34878D82A}">
                    <a16:rowId xmlns:a16="http://schemas.microsoft.com/office/drawing/2014/main" val="2913742699"/>
                  </a:ext>
                </a:extLst>
              </a:tr>
              <a:tr h="1039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Assisted Living Residences</a:t>
                      </a:r>
                      <a:br>
                        <a:rPr lang="en-US" sz="2000" dirty="0">
                          <a:effectLst/>
                        </a:rPr>
                      </a:br>
                      <a:r>
                        <a:rPr lang="en-US" sz="2000" dirty="0">
                          <a:effectLst/>
                        </a:rPr>
                        <a:t>   </a:t>
                      </a:r>
                      <a:r>
                        <a:rPr lang="en-US" sz="1400" dirty="0">
                          <a:effectLst/>
                          <a:latin typeface="Times New Roman" panose="02020603050405020304" pitchFamily="18" charset="0"/>
                          <a:ea typeface="Calibri" panose="020F0502020204030204" pitchFamily="34" charset="0"/>
                        </a:rPr>
                        <a:t>Limited Health Services</a:t>
                      </a:r>
                      <a:br>
                        <a:rPr lang="en-US" sz="1400" dirty="0">
                          <a:effectLst/>
                          <a:latin typeface="Times New Roman" panose="02020603050405020304" pitchFamily="18" charset="0"/>
                          <a:ea typeface="Calibri" panose="020F0502020204030204" pitchFamily="34" charset="0"/>
                        </a:rPr>
                      </a:br>
                      <a:r>
                        <a:rPr lang="en-US" sz="1400" dirty="0">
                          <a:effectLst/>
                          <a:latin typeface="Times New Roman" panose="02020603050405020304" pitchFamily="18" charset="0"/>
                          <a:ea typeface="Calibri" panose="020F0502020204030204" pitchFamily="34" charset="0"/>
                        </a:rPr>
                        <a:t>    Special Care Units  (1319 beds) </a:t>
                      </a:r>
                      <a:endParaRPr lang="en-US" sz="16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(RI DOH 12/28/2023)</a:t>
                      </a:r>
                      <a:endParaRPr lang="en-US" sz="18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63</a:t>
                      </a:r>
                      <a:br>
                        <a:rPr lang="en-US" sz="1800" b="1" dirty="0">
                          <a:solidFill>
                            <a:schemeClr val="bg1"/>
                          </a:solidFill>
                          <a:effectLst/>
                        </a:rPr>
                      </a:br>
                      <a:r>
                        <a:rPr lang="en-US" sz="1600" b="1" dirty="0">
                          <a:solidFill>
                            <a:schemeClr val="bg1"/>
                          </a:solidFill>
                          <a:effectLst/>
                        </a:rPr>
                        <a:t>14</a:t>
                      </a:r>
                    </a:p>
                    <a:p>
                      <a:pPr marL="0" marR="0">
                        <a:spcBef>
                          <a:spcPts val="0"/>
                        </a:spcBef>
                        <a:spcAft>
                          <a:spcPts val="0"/>
                        </a:spcAft>
                      </a:pPr>
                      <a:r>
                        <a:rPr lang="en-US" sz="1600" b="1" dirty="0">
                          <a:solidFill>
                            <a:schemeClr val="bg1"/>
                          </a:solidFill>
                          <a:effectLst/>
                        </a:rPr>
                        <a:t>34</a:t>
                      </a:r>
                    </a:p>
                    <a:p>
                      <a:pPr marL="0" marR="0">
                        <a:spcBef>
                          <a:spcPts val="0"/>
                        </a:spcBef>
                        <a:spcAft>
                          <a:spcPts val="0"/>
                        </a:spcAft>
                      </a:pP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Personal Choice PCAs </a:t>
                      </a:r>
                      <a:endParaRPr lang="en-US" sz="1800" b="1" dirty="0">
                        <a:solidFill>
                          <a:schemeClr val="bg1"/>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rPr>
                        <a:t> &amp; </a:t>
                      </a:r>
                      <a:r>
                        <a:rPr lang="en-US" sz="1800" b="1" dirty="0">
                          <a:solidFill>
                            <a:schemeClr val="bg1"/>
                          </a:solidFill>
                          <a:effectLst/>
                        </a:rPr>
                        <a:t>Independent Providers merged</a:t>
                      </a:r>
                      <a:br>
                        <a:rPr lang="en-US" sz="1800" b="1" dirty="0">
                          <a:solidFill>
                            <a:schemeClr val="bg1"/>
                          </a:solidFill>
                          <a:effectLst/>
                        </a:rPr>
                      </a:br>
                      <a:r>
                        <a:rPr lang="en-US" sz="1400" b="1" dirty="0">
                          <a:solidFill>
                            <a:schemeClr val="bg1"/>
                          </a:solidFill>
                          <a:effectLst/>
                        </a:rPr>
                        <a:t> # Persons served in 2023 (EOHHS)</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endParaRPr lang="en-US" sz="1800" b="1" dirty="0">
                        <a:solidFill>
                          <a:schemeClr val="bg1"/>
                        </a:solidFill>
                        <a:effectLst/>
                      </a:endParaRPr>
                    </a:p>
                    <a:p>
                      <a:pPr marL="0" marR="0">
                        <a:spcBef>
                          <a:spcPts val="0"/>
                        </a:spcBef>
                        <a:spcAft>
                          <a:spcPts val="0"/>
                        </a:spcAft>
                      </a:pPr>
                      <a:r>
                        <a:rPr lang="en-US" sz="1800" b="1" dirty="0">
                          <a:solidFill>
                            <a:schemeClr val="bg1"/>
                          </a:solidFill>
                          <a:effectLst/>
                        </a:rPr>
                        <a:t>1,245</a:t>
                      </a:r>
                      <a:br>
                        <a:rPr lang="en-US" sz="1800" b="1" dirty="0">
                          <a:solidFill>
                            <a:schemeClr val="bg1"/>
                          </a:solidFill>
                          <a:effectLst/>
                        </a:rPr>
                      </a:b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314987531"/>
                  </a:ext>
                </a:extLst>
              </a:tr>
              <a:tr h="668558">
                <a:tc>
                  <a:txBody>
                    <a:bodyPr/>
                    <a:lstStyle/>
                    <a:p>
                      <a:pPr marL="0" marR="0">
                        <a:spcBef>
                          <a:spcPts val="0"/>
                        </a:spcBef>
                        <a:spcAft>
                          <a:spcPts val="0"/>
                        </a:spcAft>
                      </a:pPr>
                      <a:r>
                        <a:rPr lang="en-US" sz="1800" dirty="0">
                          <a:effectLst/>
                        </a:rPr>
                        <a:t>Assisted Living Units</a:t>
                      </a:r>
                      <a:br>
                        <a:rPr lang="en-US" sz="2000" dirty="0">
                          <a:effectLst/>
                        </a:rPr>
                      </a:br>
                      <a:r>
                        <a:rPr lang="en-US" sz="1200" dirty="0">
                          <a:effectLst/>
                        </a:rPr>
                        <a:t>(804 residents all ages in AL on Medicaid</a:t>
                      </a:r>
                    </a:p>
                    <a:p>
                      <a:pPr marL="0" marR="0">
                        <a:spcBef>
                          <a:spcPts val="0"/>
                        </a:spcBef>
                        <a:spcAft>
                          <a:spcPts val="0"/>
                        </a:spcAft>
                      </a:pPr>
                      <a:r>
                        <a:rPr lang="en-US" sz="1200" dirty="0">
                          <a:effectLst/>
                        </a:rPr>
                        <a:t> SFY 2022:EOHHS LTSS Performance Report)</a:t>
                      </a: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4,951</a:t>
                      </a:r>
                    </a:p>
                    <a:p>
                      <a:pPr marL="0" marR="0">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rPr>
                        <a:t>(RIDOH</a:t>
                      </a:r>
                    </a:p>
                    <a:p>
                      <a:pPr marL="0" marR="0">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rPr>
                        <a:t>12.2023)</a:t>
                      </a:r>
                      <a:endParaRPr lang="en-US" sz="11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Times New Roman" panose="02020603050405020304" pitchFamily="18" charset="0"/>
                          <a:ea typeface="Calibri" panose="020F0502020204030204" pitchFamily="34" charset="0"/>
                        </a:rPr>
                        <a:t>Preventive Services</a:t>
                      </a:r>
                    </a:p>
                    <a:p>
                      <a:pPr marL="0" marR="0">
                        <a:spcBef>
                          <a:spcPts val="0"/>
                        </a:spcBef>
                        <a:spcAft>
                          <a:spcPts val="0"/>
                        </a:spcAft>
                      </a:pPr>
                      <a:r>
                        <a:rPr lang="en-US" sz="1400" b="1" dirty="0">
                          <a:solidFill>
                            <a:schemeClr val="bg1"/>
                          </a:solidFill>
                          <a:effectLst/>
                          <a:latin typeface="Times New Roman" panose="02020603050405020304" pitchFamily="18" charset="0"/>
                          <a:ea typeface="Calibri" panose="020F0502020204030204" pitchFamily="34" charset="0"/>
                        </a:rPr>
                        <a:t>(up to 6 hours of homemaker/CNA s</a:t>
                      </a:r>
                      <a:endParaRPr lang="en-US" sz="1200" b="1"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400" b="1" dirty="0">
                          <a:solidFill>
                            <a:schemeClr val="bg1"/>
                          </a:solidFill>
                          <a:effectLst/>
                          <a:latin typeface="Times New Roman" panose="02020603050405020304" pitchFamily="18" charset="0"/>
                          <a:ea typeface="Calibri" panose="020F0502020204030204" pitchFamily="34" charset="0"/>
                        </a:rPr>
                        <a:t>468 persons all ages used SFY2022 </a:t>
                      </a: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 </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187476603"/>
                  </a:ext>
                </a:extLst>
              </a:tr>
              <a:tr h="474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Adult Day Programs </a:t>
                      </a:r>
                      <a:r>
                        <a:rPr lang="en-US" sz="1200" dirty="0">
                          <a:effectLst/>
                        </a:rPr>
                        <a:t>(12/28.23</a:t>
                      </a:r>
                      <a:r>
                        <a:rPr lang="en-US" sz="1800" dirty="0">
                          <a:effectLst/>
                        </a:rPr>
                        <a:t>)</a:t>
                      </a:r>
                      <a:br>
                        <a:rPr lang="en-US" sz="2000" dirty="0">
                          <a:effectLst/>
                        </a:rPr>
                      </a:br>
                      <a:r>
                        <a:rPr lang="en-US" sz="1400" dirty="0">
                          <a:effectLst/>
                        </a:rPr>
                        <a:t>( 955 all ages on Medicaid/OHA in SFY 2022: </a:t>
                      </a:r>
                      <a:r>
                        <a:rPr lang="en-US" sz="1200" dirty="0">
                          <a:effectLst/>
                        </a:rPr>
                        <a:t>EOHHS LTSS Performance Report)</a:t>
                      </a:r>
                      <a:endParaRPr lang="en-US" sz="18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31</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PACE participants </a:t>
                      </a:r>
                    </a:p>
                    <a:p>
                      <a:pPr marL="0" marR="0">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 of All Inclusive Care for Elderly)</a:t>
                      </a:r>
                      <a:b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(as of 1.1.2024)</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tc>
                  <a:txBody>
                    <a:bodyPr/>
                    <a:lstStyle/>
                    <a:p>
                      <a:pPr marL="0" marR="0">
                        <a:spcBef>
                          <a:spcPts val="0"/>
                        </a:spcBef>
                        <a:spcAft>
                          <a:spcPts val="0"/>
                        </a:spcAft>
                      </a:pPr>
                      <a:r>
                        <a:rPr lang="en-US" sz="1800" b="1" dirty="0">
                          <a:solidFill>
                            <a:schemeClr val="bg1"/>
                          </a:solidFill>
                          <a:effectLst/>
                        </a:rPr>
                        <a:t> 418</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2110857442"/>
                  </a:ext>
                </a:extLst>
              </a:tr>
              <a:tr h="801532">
                <a:tc>
                  <a:txBody>
                    <a:bodyPr/>
                    <a:lstStyle/>
                    <a:p>
                      <a:pPr marL="0" marR="0">
                        <a:spcBef>
                          <a:spcPts val="0"/>
                        </a:spcBef>
                        <a:spcAft>
                          <a:spcPts val="0"/>
                        </a:spcAft>
                      </a:pPr>
                      <a:r>
                        <a:rPr lang="en-US" sz="1800" dirty="0">
                          <a:effectLst/>
                        </a:rPr>
                        <a:t>Home Nursing Care Providers</a:t>
                      </a:r>
                      <a:br>
                        <a:rPr lang="en-US" sz="2000" dirty="0">
                          <a:effectLst/>
                        </a:rPr>
                      </a:br>
                      <a:r>
                        <a:rPr lang="en-US" sz="1200" dirty="0">
                          <a:effectLst/>
                        </a:rPr>
                        <a:t>(Provide skilled </a:t>
                      </a:r>
                      <a:r>
                        <a:rPr lang="en-US" sz="1200" dirty="0" err="1">
                          <a:effectLst/>
                        </a:rPr>
                        <a:t>services&amp;general</a:t>
                      </a:r>
                      <a:r>
                        <a:rPr lang="en-US" sz="1200" dirty="0">
                          <a:effectLst/>
                        </a:rPr>
                        <a:t> home care services. RI DOH  (12.28.2023)</a:t>
                      </a:r>
                      <a:endParaRPr lang="en-US" sz="18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Times New Roman" panose="02020603050405020304" pitchFamily="18" charset="0"/>
                          <a:ea typeface="Calibri" panose="020F0502020204030204" pitchFamily="34" charset="0"/>
                        </a:rPr>
                        <a:t>62</a:t>
                      </a:r>
                    </a:p>
                  </a:txBody>
                  <a:tcPr marL="68580" marR="68580" marT="0" marB="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 </a:t>
                      </a:r>
                      <a:r>
                        <a:rPr lang="en-US" sz="1600" b="1" dirty="0">
                          <a:solidFill>
                            <a:schemeClr val="bg1"/>
                          </a:solidFill>
                          <a:effectLst/>
                        </a:rPr>
                        <a:t>Home Delivered Meals  (MOW)</a:t>
                      </a:r>
                      <a:endParaRPr lang="en-US" sz="1400" b="1"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dirty="0">
                          <a:solidFill>
                            <a:schemeClr val="bg1"/>
                          </a:solidFill>
                          <a:effectLst/>
                          <a:latin typeface="Times New Roman" panose="02020603050405020304" pitchFamily="18" charset="0"/>
                          <a:ea typeface="Calibri" panose="020F0502020204030204" pitchFamily="34" charset="0"/>
                        </a:rPr>
                        <a:t> </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Feb. 2023 approx. daily meals delivered</a:t>
                      </a:r>
                    </a:p>
                    <a:p>
                      <a:pPr marL="0" marR="0">
                        <a:spcBef>
                          <a:spcPts val="0"/>
                        </a:spcBef>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LTSS Meals: 213</a:t>
                      </a:r>
                    </a:p>
                  </a:txBody>
                  <a:tcPr marL="68580" marR="68580" marT="0" marB="0">
                    <a:solidFill>
                      <a:srgbClr val="0070C0"/>
                    </a:solidFill>
                  </a:tcPr>
                </a:tc>
                <a:tc>
                  <a:txBody>
                    <a:bodyPr/>
                    <a:lstStyle/>
                    <a:p>
                      <a:pPr marL="0" marR="0">
                        <a:spcBef>
                          <a:spcPts val="0"/>
                        </a:spcBef>
                        <a:spcAft>
                          <a:spcPts val="0"/>
                        </a:spcAft>
                      </a:pPr>
                      <a:r>
                        <a:rPr lang="en-US" sz="1800" b="1" kern="1200" dirty="0">
                          <a:solidFill>
                            <a:schemeClr val="bg1"/>
                          </a:solidFill>
                          <a:effectLst/>
                          <a:latin typeface="+mn-lt"/>
                          <a:ea typeface="+mn-ea"/>
                          <a:cs typeface="+mn-cs"/>
                        </a:rPr>
                        <a:t>1,131</a:t>
                      </a:r>
                    </a:p>
                    <a:p>
                      <a:pPr marL="0" marR="0">
                        <a:spcBef>
                          <a:spcPts val="0"/>
                        </a:spcBef>
                        <a:spcAft>
                          <a:spcPts val="0"/>
                        </a:spcAft>
                      </a:pPr>
                      <a:r>
                        <a:rPr lang="en-US" sz="1800" b="1" kern="1200" dirty="0">
                          <a:solidFill>
                            <a:schemeClr val="bg1"/>
                          </a:solidFill>
                          <a:effectLst/>
                          <a:latin typeface="+mn-lt"/>
                          <a:ea typeface="+mn-ea"/>
                          <a:cs typeface="+mn-cs"/>
                        </a:rPr>
                        <a:t>         213</a:t>
                      </a:r>
                      <a:endParaRPr lang="en-US" sz="16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2644042999"/>
                  </a:ext>
                </a:extLst>
              </a:tr>
              <a:tr h="642425">
                <a:tc>
                  <a:txBody>
                    <a:bodyPr/>
                    <a:lstStyle/>
                    <a:p>
                      <a:pPr marL="0" marR="0">
                        <a:spcBef>
                          <a:spcPts val="0"/>
                        </a:spcBef>
                        <a:spcAft>
                          <a:spcPts val="0"/>
                        </a:spcAft>
                      </a:pPr>
                      <a:r>
                        <a:rPr lang="en-US" sz="1800" dirty="0">
                          <a:effectLst/>
                        </a:rPr>
                        <a:t>Home Care Providers </a:t>
                      </a:r>
                      <a:r>
                        <a:rPr lang="en-US" sz="1200" dirty="0">
                          <a:effectLst/>
                        </a:rPr>
                        <a:t>(12.28.23)</a:t>
                      </a:r>
                      <a:br>
                        <a:rPr lang="en-US" sz="1400" dirty="0">
                          <a:effectLst/>
                        </a:rPr>
                      </a:br>
                      <a:r>
                        <a:rPr lang="en-US" sz="1200" dirty="0">
                          <a:effectLst/>
                          <a:latin typeface="Arial" panose="020B0604020202020204" pitchFamily="34" charset="0"/>
                          <a:cs typeface="Arial" panose="020B0604020202020204" pitchFamily="34" charset="0"/>
                        </a:rPr>
                        <a:t>(do not provide skilled care)</a:t>
                      </a:r>
                      <a:br>
                        <a:rPr lang="en-US" sz="12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(4761  Medicaid/OHA home care in 2022)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Times New Roman" panose="02020603050405020304" pitchFamily="18" charset="0"/>
                          <a:ea typeface="Calibri" panose="020F0502020204030204" pitchFamily="34" charset="0"/>
                        </a:rPr>
                        <a:t>38</a:t>
                      </a:r>
                    </a:p>
                  </a:txBody>
                  <a:tcPr marL="68580" marR="68580" marT="0" marB="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OHA Respite Program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(2023 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Unpaid Family/Friend Caregivers </a:t>
                      </a:r>
                      <a:b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121,000 caregivers; 113 Mil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Hrs</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$2.1Bil value</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(value of $16.59 </a:t>
                      </a:r>
                      <a:r>
                        <a:rPr lang="en-US" sz="9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hr</a:t>
                      </a:r>
                      <a:r>
                        <a:rPr lang="en-US"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-AARP, Valuing the Invaluable. March 2023</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0C0"/>
                    </a:solidFill>
                  </a:tcPr>
                </a:tc>
                <a:tc>
                  <a:txBody>
                    <a:bodyPr/>
                    <a:lstStyle/>
                    <a:p>
                      <a:pPr marL="0" marR="0">
                        <a:spcBef>
                          <a:spcPts val="0"/>
                        </a:spcBef>
                        <a:spcAft>
                          <a:spcPts val="0"/>
                        </a:spcAft>
                      </a:pPr>
                      <a:r>
                        <a:rPr lang="en-US" sz="1600" b="1" dirty="0">
                          <a:solidFill>
                            <a:schemeClr val="bg1"/>
                          </a:solidFill>
                          <a:effectLst/>
                          <a:latin typeface="Times New Roman" panose="02020603050405020304" pitchFamily="18" charset="0"/>
                          <a:ea typeface="Calibri" panose="020F0502020204030204" pitchFamily="34" charset="0"/>
                        </a:rPr>
                        <a:t>295</a:t>
                      </a:r>
                    </a:p>
                  </a:txBody>
                  <a:tcPr marL="68580" marR="68580" marT="0" marB="0">
                    <a:solidFill>
                      <a:srgbClr val="0070C0"/>
                    </a:solidFill>
                  </a:tcPr>
                </a:tc>
                <a:extLst>
                  <a:ext uri="{0D108BD9-81ED-4DB2-BD59-A6C34878D82A}">
                    <a16:rowId xmlns:a16="http://schemas.microsoft.com/office/drawing/2014/main" val="3283984410"/>
                  </a:ext>
                </a:extLst>
              </a:tr>
            </a:tbl>
          </a:graphicData>
        </a:graphic>
      </p:graphicFrame>
      <p:sp>
        <p:nvSpPr>
          <p:cNvPr id="9" name="Slide Number Placeholder 8">
            <a:extLst>
              <a:ext uri="{FF2B5EF4-FFF2-40B4-BE49-F238E27FC236}">
                <a16:creationId xmlns:a16="http://schemas.microsoft.com/office/drawing/2014/main" id="{4A8A043A-39C6-453D-B10F-2BFD6F798C36}"/>
              </a:ext>
            </a:extLst>
          </p:cNvPr>
          <p:cNvSpPr>
            <a:spLocks noGrp="1"/>
          </p:cNvSpPr>
          <p:nvPr>
            <p:ph type="sldNum" sz="quarter" idx="12"/>
          </p:nvPr>
        </p:nvSpPr>
        <p:spPr>
          <a:xfrm>
            <a:off x="8642498" y="6310311"/>
            <a:ext cx="2743200" cy="365125"/>
          </a:xfrm>
        </p:spPr>
        <p:txBody>
          <a:bodyPr/>
          <a:lstStyle/>
          <a:p>
            <a:fld id="{8D65DFF5-5D7E-4AF0-A5CD-3A5C44C40E2C}" type="slidenum">
              <a:rPr lang="en-US" smtClean="0"/>
              <a:t>5</a:t>
            </a:fld>
            <a:endParaRPr lang="en-US" dirty="0"/>
          </a:p>
        </p:txBody>
      </p:sp>
      <p:sp>
        <p:nvSpPr>
          <p:cNvPr id="3" name="Footer Placeholder 2">
            <a:extLst>
              <a:ext uri="{FF2B5EF4-FFF2-40B4-BE49-F238E27FC236}">
                <a16:creationId xmlns:a16="http://schemas.microsoft.com/office/drawing/2014/main" id="{D198B53F-439D-1C87-4EF9-902B841A064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060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353C8-DAFF-4603-673A-1C764F2FC7E1}"/>
              </a:ext>
            </a:extLst>
          </p:cNvPr>
          <p:cNvSpPr>
            <a:spLocks noGrp="1"/>
          </p:cNvSpPr>
          <p:nvPr>
            <p:ph type="title"/>
          </p:nvPr>
        </p:nvSpPr>
        <p:spPr>
          <a:xfrm>
            <a:off x="838200" y="365126"/>
            <a:ext cx="10515600" cy="1012738"/>
          </a:xfrm>
          <a:solidFill>
            <a:schemeClr val="accent1"/>
          </a:solidFill>
        </p:spPr>
        <p:txBody>
          <a:bodyPr/>
          <a:lstStyle/>
          <a:p>
            <a:pPr algn="ctr"/>
            <a:r>
              <a:rPr lang="en-US" dirty="0"/>
              <a:t> </a:t>
            </a:r>
            <a:r>
              <a:rPr lang="en-US" b="1" dirty="0">
                <a:solidFill>
                  <a:schemeClr val="bg1"/>
                </a:solidFill>
              </a:rPr>
              <a:t>RI LTSS: A Look Back - FY2002 – FY 2024</a:t>
            </a:r>
          </a:p>
        </p:txBody>
      </p:sp>
      <p:sp>
        <p:nvSpPr>
          <p:cNvPr id="6" name="Content Placeholder 5">
            <a:extLst>
              <a:ext uri="{FF2B5EF4-FFF2-40B4-BE49-F238E27FC236}">
                <a16:creationId xmlns:a16="http://schemas.microsoft.com/office/drawing/2014/main" id="{E5CBBE80-5A42-46D4-4CE4-BDAFA8B1C49B}"/>
              </a:ext>
            </a:extLst>
          </p:cNvPr>
          <p:cNvSpPr>
            <a:spLocks noGrp="1"/>
          </p:cNvSpPr>
          <p:nvPr>
            <p:ph idx="1"/>
          </p:nvPr>
        </p:nvSpPr>
        <p:spPr>
          <a:xfrm>
            <a:off x="838200" y="1566602"/>
            <a:ext cx="10515600" cy="4351338"/>
          </a:xfrm>
        </p:spPr>
        <p:txBody>
          <a:bodyPr/>
          <a:lstStyle/>
          <a:p>
            <a:endParaRPr lang="en-US" dirty="0"/>
          </a:p>
        </p:txBody>
      </p:sp>
      <p:sp>
        <p:nvSpPr>
          <p:cNvPr id="2" name="Footer Placeholder 1">
            <a:extLst>
              <a:ext uri="{FF2B5EF4-FFF2-40B4-BE49-F238E27FC236}">
                <a16:creationId xmlns:a16="http://schemas.microsoft.com/office/drawing/2014/main" id="{E590C6CD-41D7-3C02-A922-3220C11CCA1E}"/>
              </a:ext>
            </a:extLst>
          </p:cNvPr>
          <p:cNvSpPr>
            <a:spLocks noGrp="1"/>
          </p:cNvSpPr>
          <p:nvPr>
            <p:ph type="ftr" sz="quarter" idx="11"/>
          </p:nvPr>
        </p:nvSpPr>
        <p:spPr>
          <a:xfrm>
            <a:off x="1791223" y="6356350"/>
            <a:ext cx="8693062" cy="365125"/>
          </a:xfrm>
        </p:spPr>
        <p:txBody>
          <a:bodyPr/>
          <a:lstStyle/>
          <a:p>
            <a:r>
              <a:rPr lang="en-US" b="1" dirty="0"/>
              <a:t>2002 Data from RI LONG TERM CARE SPENDING: WHERE TO THE $$$$ GO?. Long Term Care Coordinating Council Report. Feb. 2003</a:t>
            </a:r>
          </a:p>
        </p:txBody>
      </p:sp>
      <p:sp>
        <p:nvSpPr>
          <p:cNvPr id="3" name="Slide Number Placeholder 2">
            <a:extLst>
              <a:ext uri="{FF2B5EF4-FFF2-40B4-BE49-F238E27FC236}">
                <a16:creationId xmlns:a16="http://schemas.microsoft.com/office/drawing/2014/main" id="{F795307C-1F33-B0CE-2E2C-901B6DC3CE6A}"/>
              </a:ext>
            </a:extLst>
          </p:cNvPr>
          <p:cNvSpPr>
            <a:spLocks noGrp="1"/>
          </p:cNvSpPr>
          <p:nvPr>
            <p:ph type="sldNum" sz="quarter" idx="12"/>
          </p:nvPr>
        </p:nvSpPr>
        <p:spPr/>
        <p:txBody>
          <a:bodyPr/>
          <a:lstStyle/>
          <a:p>
            <a:fld id="{04E67FCF-0233-4E5A-B373-9B65201AB9FC}" type="slidenum">
              <a:rPr lang="en-US" smtClean="0"/>
              <a:t>6</a:t>
            </a:fld>
            <a:endParaRPr lang="en-US" dirty="0"/>
          </a:p>
        </p:txBody>
      </p:sp>
      <p:graphicFrame>
        <p:nvGraphicFramePr>
          <p:cNvPr id="4" name="Table 3">
            <a:extLst>
              <a:ext uri="{FF2B5EF4-FFF2-40B4-BE49-F238E27FC236}">
                <a16:creationId xmlns:a16="http://schemas.microsoft.com/office/drawing/2014/main" id="{FF19BAA8-BA6A-3563-98C6-7E6D25E0ACE0}"/>
              </a:ext>
            </a:extLst>
          </p:cNvPr>
          <p:cNvGraphicFramePr>
            <a:graphicFrameLocks noGrp="1"/>
          </p:cNvGraphicFramePr>
          <p:nvPr>
            <p:extLst>
              <p:ext uri="{D42A27DB-BD31-4B8C-83A1-F6EECF244321}">
                <p14:modId xmlns:p14="http://schemas.microsoft.com/office/powerpoint/2010/main" val="564134156"/>
              </p:ext>
            </p:extLst>
          </p:nvPr>
        </p:nvGraphicFramePr>
        <p:xfrm>
          <a:off x="2548095" y="1377864"/>
          <a:ext cx="7434105" cy="4962340"/>
        </p:xfrm>
        <a:graphic>
          <a:graphicData uri="http://schemas.openxmlformats.org/drawingml/2006/table">
            <a:tbl>
              <a:tblPr firstRow="1" firstCol="1" bandRow="1">
                <a:tableStyleId>{5C22544A-7EE6-4342-B048-85BDC9FD1C3A}</a:tableStyleId>
              </a:tblPr>
              <a:tblGrid>
                <a:gridCol w="2496780">
                  <a:extLst>
                    <a:ext uri="{9D8B030D-6E8A-4147-A177-3AD203B41FA5}">
                      <a16:colId xmlns:a16="http://schemas.microsoft.com/office/drawing/2014/main" val="2846205000"/>
                    </a:ext>
                  </a:extLst>
                </a:gridCol>
                <a:gridCol w="1790884">
                  <a:extLst>
                    <a:ext uri="{9D8B030D-6E8A-4147-A177-3AD203B41FA5}">
                      <a16:colId xmlns:a16="http://schemas.microsoft.com/office/drawing/2014/main" val="1821868094"/>
                    </a:ext>
                  </a:extLst>
                </a:gridCol>
                <a:gridCol w="3146441">
                  <a:extLst>
                    <a:ext uri="{9D8B030D-6E8A-4147-A177-3AD203B41FA5}">
                      <a16:colId xmlns:a16="http://schemas.microsoft.com/office/drawing/2014/main" val="1038053175"/>
                    </a:ext>
                  </a:extLst>
                </a:gridCol>
              </a:tblGrid>
              <a:tr h="336099">
                <a:tc gridSpan="3">
                  <a:txBody>
                    <a:bodyPr/>
                    <a:lstStyle/>
                    <a:p>
                      <a:pPr marL="0" marR="0" algn="ctr">
                        <a:spcBef>
                          <a:spcPts val="0"/>
                        </a:spcBef>
                        <a:spcAft>
                          <a:spcPts val="0"/>
                        </a:spcAft>
                      </a:pPr>
                      <a:r>
                        <a:rPr lang="en-US" sz="2400" kern="100" dirty="0">
                          <a:effectLst/>
                        </a:rPr>
                        <a:t>Licensed Long Term Care Providers</a:t>
                      </a:r>
                      <a:endParaRPr lang="en-US" sz="2000" kern="1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2985696"/>
                  </a:ext>
                </a:extLst>
              </a:tr>
              <a:tr h="288085">
                <a:tc>
                  <a:txBody>
                    <a:bodyPr/>
                    <a:lstStyle/>
                    <a:p>
                      <a:pPr marL="0" marR="0">
                        <a:spcBef>
                          <a:spcPts val="0"/>
                        </a:spcBef>
                        <a:spcAft>
                          <a:spcPts val="0"/>
                        </a:spcAft>
                      </a:pPr>
                      <a:r>
                        <a:rPr lang="en-US" sz="1200" kern="100" dirty="0">
                          <a:effectLst/>
                        </a:rPr>
                        <a:t> </a:t>
                      </a:r>
                      <a:endParaRPr lang="en-US" sz="12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kern="100" dirty="0">
                          <a:solidFill>
                            <a:schemeClr val="bg1"/>
                          </a:solidFill>
                          <a:effectLst/>
                        </a:rPr>
                        <a:t>FY2002</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lgn="ctr">
                        <a:spcBef>
                          <a:spcPts val="0"/>
                        </a:spcBef>
                        <a:spcAft>
                          <a:spcPts val="0"/>
                        </a:spcAft>
                      </a:pPr>
                      <a:r>
                        <a:rPr lang="en-US" sz="2000" b="1" kern="100" dirty="0">
                          <a:solidFill>
                            <a:schemeClr val="bg1"/>
                          </a:solidFill>
                          <a:effectLst/>
                        </a:rPr>
                        <a:t>FY2023</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3079758778"/>
                  </a:ext>
                </a:extLst>
              </a:tr>
              <a:tr h="1152341">
                <a:tc>
                  <a:txBody>
                    <a:bodyPr/>
                    <a:lstStyle/>
                    <a:p>
                      <a:pPr marL="0" marR="0">
                        <a:spcBef>
                          <a:spcPts val="0"/>
                        </a:spcBef>
                        <a:spcAft>
                          <a:spcPts val="0"/>
                        </a:spcAft>
                      </a:pPr>
                      <a:r>
                        <a:rPr lang="en-US" sz="1800" kern="100" dirty="0">
                          <a:effectLst/>
                        </a:rPr>
                        <a:t>Nursing Facilities</a:t>
                      </a:r>
                    </a:p>
                    <a:p>
                      <a:pPr marL="0" marR="0">
                        <a:spcBef>
                          <a:spcPts val="0"/>
                        </a:spcBef>
                        <a:spcAft>
                          <a:spcPts val="0"/>
                        </a:spcAft>
                      </a:pPr>
                      <a:r>
                        <a:rPr lang="en-US" sz="1800" kern="100" dirty="0">
                          <a:effectLst/>
                        </a:rPr>
                        <a:t>Number of Beds</a:t>
                      </a:r>
                    </a:p>
                    <a:p>
                      <a:pPr marL="0" marR="0">
                        <a:spcBef>
                          <a:spcPts val="0"/>
                        </a:spcBef>
                        <a:spcAft>
                          <a:spcPts val="0"/>
                        </a:spcAft>
                      </a:pPr>
                      <a:r>
                        <a:rPr lang="en-US" sz="1800" kern="100" dirty="0">
                          <a:effectLst/>
                        </a:rPr>
                        <a:t>Occupancy Rate</a:t>
                      </a:r>
                    </a:p>
                    <a:p>
                      <a:pPr marL="0" marR="0">
                        <a:spcBef>
                          <a:spcPts val="0"/>
                        </a:spcBef>
                        <a:spcAft>
                          <a:spcPts val="0"/>
                        </a:spcAft>
                      </a:pPr>
                      <a:r>
                        <a:rPr lang="en-US" sz="1800" kern="100" dirty="0">
                          <a:effectLst/>
                        </a:rPr>
                        <a:t> </a:t>
                      </a:r>
                      <a:endParaRPr lang="en-US" sz="18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b="1" kern="100" dirty="0">
                          <a:solidFill>
                            <a:schemeClr val="bg1"/>
                          </a:solidFill>
                          <a:effectLst/>
                        </a:rPr>
                        <a:t>103</a:t>
                      </a:r>
                    </a:p>
                    <a:p>
                      <a:pPr marL="0" marR="0">
                        <a:spcBef>
                          <a:spcPts val="0"/>
                        </a:spcBef>
                        <a:spcAft>
                          <a:spcPts val="0"/>
                        </a:spcAft>
                      </a:pPr>
                      <a:r>
                        <a:rPr lang="en-US" sz="2000" b="1" kern="100" dirty="0">
                          <a:solidFill>
                            <a:schemeClr val="bg1"/>
                          </a:solidFill>
                          <a:effectLst/>
                        </a:rPr>
                        <a:t>10,262</a:t>
                      </a:r>
                    </a:p>
                    <a:p>
                      <a:pPr marL="0" marR="0">
                        <a:spcBef>
                          <a:spcPts val="0"/>
                        </a:spcBef>
                        <a:spcAft>
                          <a:spcPts val="0"/>
                        </a:spcAft>
                      </a:pPr>
                      <a:r>
                        <a:rPr lang="en-US" sz="2000" b="1" kern="100" dirty="0">
                          <a:solidFill>
                            <a:schemeClr val="bg1"/>
                          </a:solidFill>
                          <a:effectLst/>
                        </a:rPr>
                        <a:t>88.9%</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spcBef>
                          <a:spcPts val="0"/>
                        </a:spcBef>
                        <a:spcAft>
                          <a:spcPts val="0"/>
                        </a:spcAft>
                      </a:pPr>
                      <a:r>
                        <a:rPr lang="en-US" sz="2000" b="1" kern="100" dirty="0">
                          <a:solidFill>
                            <a:schemeClr val="bg1"/>
                          </a:solidFill>
                          <a:effectLst/>
                        </a:rPr>
                        <a:t>79</a:t>
                      </a:r>
                    </a:p>
                    <a:p>
                      <a:pPr marL="0" marR="0">
                        <a:spcBef>
                          <a:spcPts val="0"/>
                        </a:spcBef>
                        <a:spcAft>
                          <a:spcPts val="0"/>
                        </a:spcAft>
                      </a:pPr>
                      <a:r>
                        <a:rPr lang="en-US" sz="2000" b="1" kern="100" dirty="0">
                          <a:solidFill>
                            <a:schemeClr val="bg1"/>
                          </a:solidFill>
                          <a:effectLst/>
                        </a:rPr>
                        <a:t>8,584 </a:t>
                      </a:r>
                      <a:r>
                        <a:rPr lang="en-US" sz="1800" b="1" kern="100" dirty="0">
                          <a:solidFill>
                            <a:schemeClr val="bg1"/>
                          </a:solidFill>
                          <a:effectLst/>
                        </a:rPr>
                        <a:t>(1678 decrease; -16% beds)</a:t>
                      </a:r>
                      <a:endParaRPr lang="en-US" sz="2000" b="1" kern="100" dirty="0">
                        <a:solidFill>
                          <a:schemeClr val="bg1"/>
                        </a:solidFill>
                        <a:effectLst/>
                      </a:endParaRPr>
                    </a:p>
                    <a:p>
                      <a:pPr marL="0" marR="0">
                        <a:spcBef>
                          <a:spcPts val="0"/>
                        </a:spcBef>
                        <a:spcAft>
                          <a:spcPts val="0"/>
                        </a:spcAft>
                      </a:pPr>
                      <a:r>
                        <a:rPr lang="en-US" sz="2000" b="1" kern="100" dirty="0">
                          <a:solidFill>
                            <a:schemeClr val="bg1"/>
                          </a:solidFill>
                          <a:effectLst/>
                        </a:rPr>
                        <a:t> 86.8% (RIHCA)</a:t>
                      </a:r>
                    </a:p>
                    <a:p>
                      <a:pPr marL="0" marR="0">
                        <a:spcBef>
                          <a:spcPts val="0"/>
                        </a:spcBef>
                        <a:spcAft>
                          <a:spcPts val="0"/>
                        </a:spcAft>
                      </a:pPr>
                      <a:r>
                        <a:rPr lang="en-US" sz="2000" b="1" kern="100" dirty="0">
                          <a:solidFill>
                            <a:schemeClr val="bg1"/>
                          </a:solidFill>
                          <a:effectLst/>
                        </a:rPr>
                        <a:t> </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2452991193"/>
                  </a:ext>
                </a:extLst>
              </a:tr>
              <a:tr h="864256">
                <a:tc>
                  <a:txBody>
                    <a:bodyPr/>
                    <a:lstStyle/>
                    <a:p>
                      <a:pPr marL="0" marR="0">
                        <a:spcBef>
                          <a:spcPts val="0"/>
                        </a:spcBef>
                        <a:spcAft>
                          <a:spcPts val="0"/>
                        </a:spcAft>
                      </a:pPr>
                      <a:r>
                        <a:rPr lang="en-US" sz="1800" kern="100" dirty="0">
                          <a:effectLst/>
                        </a:rPr>
                        <a:t>Assisted Living Residences</a:t>
                      </a:r>
                    </a:p>
                    <a:p>
                      <a:pPr marL="0" marR="0">
                        <a:spcBef>
                          <a:spcPts val="0"/>
                        </a:spcBef>
                        <a:spcAft>
                          <a:spcPts val="0"/>
                        </a:spcAft>
                      </a:pPr>
                      <a:r>
                        <a:rPr lang="en-US" sz="1800" kern="100" dirty="0">
                          <a:effectLst/>
                        </a:rPr>
                        <a:t>Number of Units</a:t>
                      </a:r>
                    </a:p>
                    <a:p>
                      <a:pPr marL="0" marR="0">
                        <a:spcBef>
                          <a:spcPts val="0"/>
                        </a:spcBef>
                        <a:spcAft>
                          <a:spcPts val="0"/>
                        </a:spcAft>
                      </a:pPr>
                      <a:r>
                        <a:rPr lang="en-US" sz="1800" kern="100" dirty="0">
                          <a:effectLst/>
                        </a:rPr>
                        <a:t> </a:t>
                      </a:r>
                      <a:endParaRPr lang="en-US" sz="18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b="1" kern="100" dirty="0">
                          <a:solidFill>
                            <a:schemeClr val="bg1"/>
                          </a:solidFill>
                          <a:effectLst/>
                        </a:rPr>
                        <a:t>70</a:t>
                      </a:r>
                    </a:p>
                    <a:p>
                      <a:pPr marL="0" marR="0">
                        <a:spcBef>
                          <a:spcPts val="0"/>
                        </a:spcBef>
                        <a:spcAft>
                          <a:spcPts val="0"/>
                        </a:spcAft>
                      </a:pPr>
                      <a:r>
                        <a:rPr lang="en-US" sz="2000" b="1" kern="100" dirty="0">
                          <a:solidFill>
                            <a:schemeClr val="bg1"/>
                          </a:solidFill>
                          <a:effectLst/>
                        </a:rPr>
                        <a:t>3,372</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spcBef>
                          <a:spcPts val="0"/>
                        </a:spcBef>
                        <a:spcAft>
                          <a:spcPts val="0"/>
                        </a:spcAft>
                      </a:pPr>
                      <a:r>
                        <a:rPr lang="en-US" sz="2000" b="1" kern="100" dirty="0">
                          <a:solidFill>
                            <a:schemeClr val="bg1"/>
                          </a:solidFill>
                          <a:effectLst/>
                        </a:rPr>
                        <a:t>63</a:t>
                      </a:r>
                    </a:p>
                    <a:p>
                      <a:pPr marL="0" marR="0">
                        <a:spcBef>
                          <a:spcPts val="0"/>
                        </a:spcBef>
                        <a:spcAft>
                          <a:spcPts val="0"/>
                        </a:spcAft>
                      </a:pPr>
                      <a:r>
                        <a:rPr lang="en-US" sz="2000" b="1" kern="100" dirty="0">
                          <a:solidFill>
                            <a:schemeClr val="bg1"/>
                          </a:solidFill>
                          <a:effectLst/>
                        </a:rPr>
                        <a:t>4,951 (1579 increase; +47%)</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1038676331"/>
                  </a:ext>
                </a:extLst>
              </a:tr>
              <a:tr h="576170">
                <a:tc>
                  <a:txBody>
                    <a:bodyPr/>
                    <a:lstStyle/>
                    <a:p>
                      <a:pPr marL="0" marR="0">
                        <a:spcBef>
                          <a:spcPts val="0"/>
                        </a:spcBef>
                        <a:spcAft>
                          <a:spcPts val="0"/>
                        </a:spcAft>
                      </a:pPr>
                      <a:r>
                        <a:rPr lang="en-US" sz="1800" kern="100" dirty="0">
                          <a:effectLst/>
                        </a:rPr>
                        <a:t>Home Nursing Providers</a:t>
                      </a:r>
                    </a:p>
                    <a:p>
                      <a:pPr marL="0" marR="0">
                        <a:spcBef>
                          <a:spcPts val="0"/>
                        </a:spcBef>
                        <a:spcAft>
                          <a:spcPts val="0"/>
                        </a:spcAft>
                      </a:pPr>
                      <a:r>
                        <a:rPr lang="en-US" sz="1800" kern="100" dirty="0">
                          <a:effectLst/>
                        </a:rPr>
                        <a:t> </a:t>
                      </a:r>
                      <a:endParaRPr lang="en-US" sz="18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b="1" kern="100">
                          <a:solidFill>
                            <a:schemeClr val="bg1"/>
                          </a:solidFill>
                          <a:effectLst/>
                        </a:rPr>
                        <a:t>50</a:t>
                      </a:r>
                      <a:endParaRPr lang="en-US" sz="2000" b="1" kern="1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spcBef>
                          <a:spcPts val="0"/>
                        </a:spcBef>
                        <a:spcAft>
                          <a:spcPts val="0"/>
                        </a:spcAft>
                      </a:pPr>
                      <a:r>
                        <a:rPr lang="en-US" sz="2000" b="1" kern="100" dirty="0">
                          <a:solidFill>
                            <a:schemeClr val="bg1"/>
                          </a:solidFill>
                          <a:effectLst/>
                        </a:rPr>
                        <a:t>62 </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2237547167"/>
                  </a:ext>
                </a:extLst>
              </a:tr>
              <a:tr h="576170">
                <a:tc>
                  <a:txBody>
                    <a:bodyPr/>
                    <a:lstStyle/>
                    <a:p>
                      <a:pPr marL="0" marR="0">
                        <a:spcBef>
                          <a:spcPts val="0"/>
                        </a:spcBef>
                        <a:spcAft>
                          <a:spcPts val="0"/>
                        </a:spcAft>
                      </a:pPr>
                      <a:r>
                        <a:rPr lang="en-US" sz="1800" kern="100" dirty="0">
                          <a:effectLst/>
                        </a:rPr>
                        <a:t>Home Care Providers</a:t>
                      </a:r>
                    </a:p>
                    <a:p>
                      <a:pPr marL="0" marR="0">
                        <a:spcBef>
                          <a:spcPts val="0"/>
                        </a:spcBef>
                        <a:spcAft>
                          <a:spcPts val="0"/>
                        </a:spcAft>
                      </a:pPr>
                      <a:r>
                        <a:rPr lang="en-US" sz="1800" kern="100" dirty="0">
                          <a:effectLst/>
                        </a:rPr>
                        <a:t> </a:t>
                      </a:r>
                      <a:endParaRPr lang="en-US" sz="18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b="1" kern="100">
                          <a:solidFill>
                            <a:schemeClr val="bg1"/>
                          </a:solidFill>
                          <a:effectLst/>
                        </a:rPr>
                        <a:t>15</a:t>
                      </a:r>
                      <a:endParaRPr lang="en-US" sz="2000" b="1" kern="1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spcBef>
                          <a:spcPts val="0"/>
                        </a:spcBef>
                        <a:spcAft>
                          <a:spcPts val="0"/>
                        </a:spcAft>
                      </a:pPr>
                      <a:r>
                        <a:rPr lang="en-US" sz="2000" b="1" kern="100" dirty="0">
                          <a:solidFill>
                            <a:schemeClr val="bg1"/>
                          </a:solidFill>
                          <a:effectLst/>
                        </a:rPr>
                        <a:t>38</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2058041189"/>
                  </a:ext>
                </a:extLst>
              </a:tr>
              <a:tr h="288085">
                <a:tc>
                  <a:txBody>
                    <a:bodyPr/>
                    <a:lstStyle/>
                    <a:p>
                      <a:pPr marL="0" marR="0">
                        <a:spcBef>
                          <a:spcPts val="0"/>
                        </a:spcBef>
                        <a:spcAft>
                          <a:spcPts val="0"/>
                        </a:spcAft>
                      </a:pPr>
                      <a:r>
                        <a:rPr lang="en-US" sz="1800" kern="100" dirty="0">
                          <a:effectLst/>
                        </a:rPr>
                        <a:t>Adult Day Service Providers</a:t>
                      </a:r>
                      <a:endParaRPr lang="en-US" sz="18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b="1" kern="100" dirty="0">
                          <a:solidFill>
                            <a:schemeClr val="bg1"/>
                          </a:solidFill>
                          <a:effectLst/>
                        </a:rPr>
                        <a:t>19</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tc>
                  <a:txBody>
                    <a:bodyPr/>
                    <a:lstStyle/>
                    <a:p>
                      <a:pPr marL="0" marR="0">
                        <a:spcBef>
                          <a:spcPts val="0"/>
                        </a:spcBef>
                        <a:spcAft>
                          <a:spcPts val="0"/>
                        </a:spcAft>
                      </a:pPr>
                      <a:r>
                        <a:rPr lang="en-US" sz="2000" b="1" kern="100" dirty="0">
                          <a:solidFill>
                            <a:schemeClr val="bg1"/>
                          </a:solidFill>
                          <a:effectLst/>
                        </a:rPr>
                        <a:t>31</a:t>
                      </a:r>
                      <a:endParaRPr lang="en-US" sz="2000" b="1" kern="1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3366CC"/>
                    </a:solidFill>
                  </a:tcPr>
                </a:tc>
                <a:extLst>
                  <a:ext uri="{0D108BD9-81ED-4DB2-BD59-A6C34878D82A}">
                    <a16:rowId xmlns:a16="http://schemas.microsoft.com/office/drawing/2014/main" val="3410459387"/>
                  </a:ext>
                </a:extLst>
              </a:tr>
            </a:tbl>
          </a:graphicData>
        </a:graphic>
      </p:graphicFrame>
    </p:spTree>
    <p:extLst>
      <p:ext uri="{BB962C8B-B14F-4D97-AF65-F5344CB8AC3E}">
        <p14:creationId xmlns:p14="http://schemas.microsoft.com/office/powerpoint/2010/main" val="256829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87140-1661-21A0-3A95-EA6702A820F9}"/>
              </a:ext>
            </a:extLst>
          </p:cNvPr>
          <p:cNvPicPr>
            <a:picLocks noChangeAspect="1"/>
          </p:cNvPicPr>
          <p:nvPr/>
        </p:nvPicPr>
        <p:blipFill>
          <a:blip r:embed="rId2"/>
          <a:stretch>
            <a:fillRect/>
          </a:stretch>
        </p:blipFill>
        <p:spPr>
          <a:xfrm>
            <a:off x="2333100" y="347232"/>
            <a:ext cx="7525800" cy="6163535"/>
          </a:xfrm>
          <a:prstGeom prst="rect">
            <a:avLst/>
          </a:prstGeom>
          <a:solidFill>
            <a:schemeClr val="accent1">
              <a:lumMod val="75000"/>
            </a:schemeClr>
          </a:solidFill>
          <a:ln w="34925">
            <a:solidFill>
              <a:schemeClr val="tx2"/>
            </a:solidFill>
          </a:ln>
        </p:spPr>
      </p:pic>
      <p:sp>
        <p:nvSpPr>
          <p:cNvPr id="2" name="Footer Placeholder 1">
            <a:extLst>
              <a:ext uri="{FF2B5EF4-FFF2-40B4-BE49-F238E27FC236}">
                <a16:creationId xmlns:a16="http://schemas.microsoft.com/office/drawing/2014/main" id="{2115F2B8-CA17-C44C-B372-1DA68887D075}"/>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5628E5D6-D3FA-5A65-474D-00FEE7C72F2A}"/>
              </a:ext>
            </a:extLst>
          </p:cNvPr>
          <p:cNvSpPr>
            <a:spLocks noGrp="1"/>
          </p:cNvSpPr>
          <p:nvPr>
            <p:ph type="sldNum" sz="quarter" idx="12"/>
          </p:nvPr>
        </p:nvSpPr>
        <p:spPr/>
        <p:txBody>
          <a:bodyPr/>
          <a:lstStyle/>
          <a:p>
            <a:fld id="{04E67FCF-0233-4E5A-B373-9B65201AB9FC}" type="slidenum">
              <a:rPr lang="en-US" smtClean="0"/>
              <a:t>7</a:t>
            </a:fld>
            <a:endParaRPr lang="en-US"/>
          </a:p>
        </p:txBody>
      </p:sp>
      <p:sp>
        <p:nvSpPr>
          <p:cNvPr id="4" name="TextBox 3">
            <a:extLst>
              <a:ext uri="{FF2B5EF4-FFF2-40B4-BE49-F238E27FC236}">
                <a16:creationId xmlns:a16="http://schemas.microsoft.com/office/drawing/2014/main" id="{2B94A66E-1EED-D931-8434-F15CA784C788}"/>
              </a:ext>
            </a:extLst>
          </p:cNvPr>
          <p:cNvSpPr txBox="1"/>
          <p:nvPr/>
        </p:nvSpPr>
        <p:spPr>
          <a:xfrm>
            <a:off x="1716507" y="1379618"/>
            <a:ext cx="461665" cy="4555960"/>
          </a:xfrm>
          <a:prstGeom prst="rect">
            <a:avLst/>
          </a:prstGeom>
          <a:noFill/>
        </p:spPr>
        <p:txBody>
          <a:bodyPr vert="vert270" wrap="square" rtlCol="0">
            <a:spAutoFit/>
          </a:bodyPr>
          <a:lstStyle/>
          <a:p>
            <a:r>
              <a:rPr lang="en-US" dirty="0"/>
              <a:t>     FY 2022 RI MEDICAID EXPENDITURE REPORT</a:t>
            </a:r>
          </a:p>
        </p:txBody>
      </p:sp>
    </p:spTree>
    <p:extLst>
      <p:ext uri="{BB962C8B-B14F-4D97-AF65-F5344CB8AC3E}">
        <p14:creationId xmlns:p14="http://schemas.microsoft.com/office/powerpoint/2010/main" val="283661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2D3D5-DB40-EC9E-C908-F7E8ED187053}"/>
              </a:ext>
            </a:extLst>
          </p:cNvPr>
          <p:cNvSpPr>
            <a:spLocks noGrp="1"/>
          </p:cNvSpPr>
          <p:nvPr>
            <p:ph type="title"/>
          </p:nvPr>
        </p:nvSpPr>
        <p:spPr>
          <a:solidFill>
            <a:schemeClr val="accent1"/>
          </a:solidFill>
        </p:spPr>
        <p:txBody>
          <a:bodyPr>
            <a:normAutofit fontScale="90000"/>
          </a:bodyPr>
          <a:lstStyle/>
          <a:p>
            <a:r>
              <a:rPr lang="en-US" dirty="0"/>
              <a:t>          </a:t>
            </a:r>
            <a:r>
              <a:rPr lang="en-US" b="1" dirty="0">
                <a:solidFill>
                  <a:schemeClr val="bg1"/>
                </a:solidFill>
              </a:rPr>
              <a:t>How Does RI Compare on LTSS Measures</a:t>
            </a:r>
            <a:br>
              <a:rPr lang="en-US" b="1" dirty="0">
                <a:solidFill>
                  <a:schemeClr val="bg1"/>
                </a:solidFill>
              </a:rPr>
            </a:br>
            <a:r>
              <a:rPr lang="en-US" sz="3600" b="1" dirty="0">
                <a:solidFill>
                  <a:schemeClr val="bg1"/>
                </a:solidFill>
              </a:rPr>
              <a:t>Long-Term Services and Supports State Scorecard 2023 Edition</a:t>
            </a:r>
            <a:br>
              <a:rPr lang="en-US" sz="3600" b="1" dirty="0">
                <a:solidFill>
                  <a:schemeClr val="bg1"/>
                </a:solidFill>
              </a:rPr>
            </a:br>
            <a:r>
              <a:rPr lang="en-US" sz="3600" b="1" dirty="0">
                <a:solidFill>
                  <a:schemeClr val="bg1"/>
                </a:solidFill>
              </a:rPr>
              <a:t>                                     Overall ranked 12</a:t>
            </a:r>
            <a:endParaRPr lang="en-US" b="1" dirty="0">
              <a:solidFill>
                <a:schemeClr val="bg1"/>
              </a:solidFill>
            </a:endParaRPr>
          </a:p>
        </p:txBody>
      </p:sp>
      <p:pic>
        <p:nvPicPr>
          <p:cNvPr id="9" name="Content Placeholder 8">
            <a:extLst>
              <a:ext uri="{FF2B5EF4-FFF2-40B4-BE49-F238E27FC236}">
                <a16:creationId xmlns:a16="http://schemas.microsoft.com/office/drawing/2014/main" id="{56E0E43D-13D6-6985-3B56-728D5C07DA9C}"/>
              </a:ext>
            </a:extLst>
          </p:cNvPr>
          <p:cNvPicPr>
            <a:picLocks noGrp="1" noChangeAspect="1"/>
          </p:cNvPicPr>
          <p:nvPr>
            <p:ph sz="half" idx="1"/>
          </p:nvPr>
        </p:nvPicPr>
        <p:blipFill>
          <a:blip r:embed="rId2"/>
          <a:stretch>
            <a:fillRect/>
          </a:stretch>
        </p:blipFill>
        <p:spPr>
          <a:xfrm>
            <a:off x="4541695" y="2269029"/>
            <a:ext cx="3611705" cy="2766108"/>
          </a:xfrm>
        </p:spPr>
      </p:pic>
      <p:pic>
        <p:nvPicPr>
          <p:cNvPr id="11" name="Content Placeholder 10">
            <a:extLst>
              <a:ext uri="{FF2B5EF4-FFF2-40B4-BE49-F238E27FC236}">
                <a16:creationId xmlns:a16="http://schemas.microsoft.com/office/drawing/2014/main" id="{50FCEF29-DE9E-4E68-949B-1AB4BD180563}"/>
              </a:ext>
            </a:extLst>
          </p:cNvPr>
          <p:cNvPicPr>
            <a:picLocks noGrp="1" noChangeAspect="1"/>
          </p:cNvPicPr>
          <p:nvPr>
            <p:ph sz="half" idx="2"/>
          </p:nvPr>
        </p:nvPicPr>
        <p:blipFill>
          <a:blip r:embed="rId3"/>
          <a:stretch>
            <a:fillRect/>
          </a:stretch>
        </p:blipFill>
        <p:spPr>
          <a:xfrm>
            <a:off x="8610600" y="1981011"/>
            <a:ext cx="2480698" cy="4083811"/>
          </a:xfrm>
        </p:spPr>
      </p:pic>
      <p:sp>
        <p:nvSpPr>
          <p:cNvPr id="2" name="Footer Placeholder 1">
            <a:extLst>
              <a:ext uri="{FF2B5EF4-FFF2-40B4-BE49-F238E27FC236}">
                <a16:creationId xmlns:a16="http://schemas.microsoft.com/office/drawing/2014/main" id="{79607FBA-8CBC-1630-57D5-4888D08A9216}"/>
              </a:ext>
            </a:extLst>
          </p:cNvPr>
          <p:cNvSpPr>
            <a:spLocks noGrp="1"/>
          </p:cNvSpPr>
          <p:nvPr>
            <p:ph type="ftr" sz="quarter" idx="11"/>
          </p:nvPr>
        </p:nvSpPr>
        <p:spPr>
          <a:xfrm>
            <a:off x="477078" y="5824330"/>
            <a:ext cx="11290852" cy="851107"/>
          </a:xfrm>
        </p:spPr>
        <p:txBody>
          <a:bodyPr/>
          <a:lstStyle/>
          <a:p>
            <a:pPr algn="l"/>
            <a:r>
              <a:rPr lang="en-US" sz="1400" dirty="0">
                <a:hlinkClick r:id="rId4"/>
              </a:rPr>
              <a:t>https://ltsschoices.aarp.org/sites/default/files/documents/doi/ltss-scorecard-2023-innovation-and-opportunity.doi.10.26419-2Fppi.00203.001.pdf</a:t>
            </a:r>
            <a:endParaRPr lang="en-US" sz="1400" dirty="0"/>
          </a:p>
          <a:p>
            <a:pPr algn="l"/>
            <a:r>
              <a:rPr lang="en-US" sz="1400" dirty="0"/>
              <a:t>                                   AARP Foundation      The Common wealth Fund    The John Hartford Foundation      The Scan Foundation</a:t>
            </a:r>
          </a:p>
        </p:txBody>
      </p:sp>
      <p:sp>
        <p:nvSpPr>
          <p:cNvPr id="3" name="Slide Number Placeholder 2">
            <a:extLst>
              <a:ext uri="{FF2B5EF4-FFF2-40B4-BE49-F238E27FC236}">
                <a16:creationId xmlns:a16="http://schemas.microsoft.com/office/drawing/2014/main" id="{BBE4B10C-A627-F879-D1BC-D2C6C7BB71C6}"/>
              </a:ext>
            </a:extLst>
          </p:cNvPr>
          <p:cNvSpPr>
            <a:spLocks noGrp="1"/>
          </p:cNvSpPr>
          <p:nvPr>
            <p:ph type="sldNum" sz="quarter" idx="12"/>
          </p:nvPr>
        </p:nvSpPr>
        <p:spPr/>
        <p:txBody>
          <a:bodyPr/>
          <a:lstStyle/>
          <a:p>
            <a:fld id="{04E67FCF-0233-4E5A-B373-9B65201AB9FC}" type="slidenum">
              <a:rPr lang="en-US" smtClean="0"/>
              <a:t>8</a:t>
            </a:fld>
            <a:endParaRPr lang="en-US"/>
          </a:p>
        </p:txBody>
      </p:sp>
      <p:graphicFrame>
        <p:nvGraphicFramePr>
          <p:cNvPr id="16" name="Table 15">
            <a:extLst>
              <a:ext uri="{FF2B5EF4-FFF2-40B4-BE49-F238E27FC236}">
                <a16:creationId xmlns:a16="http://schemas.microsoft.com/office/drawing/2014/main" id="{968BCD82-649E-D1DC-D039-5395E5E6B905}"/>
              </a:ext>
            </a:extLst>
          </p:cNvPr>
          <p:cNvGraphicFramePr>
            <a:graphicFrameLocks noGrp="1"/>
          </p:cNvGraphicFramePr>
          <p:nvPr>
            <p:extLst>
              <p:ext uri="{D42A27DB-BD31-4B8C-83A1-F6EECF244321}">
                <p14:modId xmlns:p14="http://schemas.microsoft.com/office/powerpoint/2010/main" val="3946217131"/>
              </p:ext>
            </p:extLst>
          </p:nvPr>
        </p:nvGraphicFramePr>
        <p:xfrm>
          <a:off x="1240077" y="2331720"/>
          <a:ext cx="3301618" cy="2682240"/>
        </p:xfrm>
        <a:graphic>
          <a:graphicData uri="http://schemas.openxmlformats.org/drawingml/2006/table">
            <a:tbl>
              <a:tblPr firstRow="1" bandRow="1">
                <a:tableStyleId>{5C22544A-7EE6-4342-B048-85BDC9FD1C3A}</a:tableStyleId>
              </a:tblPr>
              <a:tblGrid>
                <a:gridCol w="3301618">
                  <a:extLst>
                    <a:ext uri="{9D8B030D-6E8A-4147-A177-3AD203B41FA5}">
                      <a16:colId xmlns:a16="http://schemas.microsoft.com/office/drawing/2014/main" val="3991334556"/>
                    </a:ext>
                  </a:extLst>
                </a:gridCol>
              </a:tblGrid>
              <a:tr h="220927">
                <a:tc>
                  <a:txBody>
                    <a:bodyPr/>
                    <a:lstStyle/>
                    <a:p>
                      <a:r>
                        <a:rPr lang="en-US" sz="2000" b="1" dirty="0">
                          <a:solidFill>
                            <a:schemeClr val="bg1"/>
                          </a:solidFill>
                          <a:latin typeface="Arial Rounded MT Bold" panose="020F0704030504030204" pitchFamily="34" charset="0"/>
                        </a:rPr>
                        <a:t>5 ELEMENTS</a:t>
                      </a:r>
                    </a:p>
                  </a:txBody>
                  <a:tcPr>
                    <a:solidFill>
                      <a:schemeClr val="accent1"/>
                    </a:solidFill>
                  </a:tcPr>
                </a:tc>
                <a:extLst>
                  <a:ext uri="{0D108BD9-81ED-4DB2-BD59-A6C34878D82A}">
                    <a16:rowId xmlns:a16="http://schemas.microsoft.com/office/drawing/2014/main" val="1355375058"/>
                  </a:ext>
                </a:extLst>
              </a:tr>
              <a:tr h="220927">
                <a:tc>
                  <a:txBody>
                    <a:bodyPr/>
                    <a:lstStyle/>
                    <a:p>
                      <a:r>
                        <a:rPr lang="en-US" sz="2000" b="1" dirty="0"/>
                        <a:t>Affordability &amp; Access  (17)</a:t>
                      </a:r>
                    </a:p>
                  </a:txBody>
                  <a:tcPr>
                    <a:solidFill>
                      <a:schemeClr val="accent1">
                        <a:lumMod val="40000"/>
                        <a:lumOff val="60000"/>
                      </a:schemeClr>
                    </a:solidFill>
                  </a:tcPr>
                </a:tc>
                <a:extLst>
                  <a:ext uri="{0D108BD9-81ED-4DB2-BD59-A6C34878D82A}">
                    <a16:rowId xmlns:a16="http://schemas.microsoft.com/office/drawing/2014/main" val="2390057018"/>
                  </a:ext>
                </a:extLst>
              </a:tr>
              <a:tr h="220927">
                <a:tc>
                  <a:txBody>
                    <a:bodyPr/>
                    <a:lstStyle/>
                    <a:p>
                      <a:r>
                        <a:rPr lang="en-US" sz="2000" b="1" dirty="0"/>
                        <a:t>Choice of Setting &amp; Provider (10)</a:t>
                      </a:r>
                    </a:p>
                  </a:txBody>
                  <a:tcPr>
                    <a:solidFill>
                      <a:schemeClr val="accent1">
                        <a:lumMod val="40000"/>
                        <a:lumOff val="60000"/>
                      </a:schemeClr>
                    </a:solidFill>
                  </a:tcPr>
                </a:tc>
                <a:extLst>
                  <a:ext uri="{0D108BD9-81ED-4DB2-BD59-A6C34878D82A}">
                    <a16:rowId xmlns:a16="http://schemas.microsoft.com/office/drawing/2014/main" val="1198871127"/>
                  </a:ext>
                </a:extLst>
              </a:tr>
              <a:tr h="220927">
                <a:tc>
                  <a:txBody>
                    <a:bodyPr/>
                    <a:lstStyle/>
                    <a:p>
                      <a:r>
                        <a:rPr lang="en-US" sz="2000" b="1" dirty="0"/>
                        <a:t>Safety &amp; Quality (23)</a:t>
                      </a:r>
                    </a:p>
                  </a:txBody>
                  <a:tcPr>
                    <a:solidFill>
                      <a:schemeClr val="accent1">
                        <a:lumMod val="40000"/>
                        <a:lumOff val="60000"/>
                      </a:schemeClr>
                    </a:solidFill>
                  </a:tcPr>
                </a:tc>
                <a:extLst>
                  <a:ext uri="{0D108BD9-81ED-4DB2-BD59-A6C34878D82A}">
                    <a16:rowId xmlns:a16="http://schemas.microsoft.com/office/drawing/2014/main" val="620970914"/>
                  </a:ext>
                </a:extLst>
              </a:tr>
              <a:tr h="373990">
                <a:tc>
                  <a:txBody>
                    <a:bodyPr/>
                    <a:lstStyle/>
                    <a:p>
                      <a:r>
                        <a:rPr lang="en-US" sz="2000" b="1" dirty="0"/>
                        <a:t>Support for Caregivers (20)</a:t>
                      </a:r>
                    </a:p>
                  </a:txBody>
                  <a:tcPr>
                    <a:solidFill>
                      <a:schemeClr val="accent1">
                        <a:lumMod val="40000"/>
                        <a:lumOff val="60000"/>
                      </a:schemeClr>
                    </a:solidFill>
                  </a:tcPr>
                </a:tc>
                <a:extLst>
                  <a:ext uri="{0D108BD9-81ED-4DB2-BD59-A6C34878D82A}">
                    <a16:rowId xmlns:a16="http://schemas.microsoft.com/office/drawing/2014/main" val="1873456044"/>
                  </a:ext>
                </a:extLst>
              </a:tr>
              <a:tr h="220927">
                <a:tc>
                  <a:txBody>
                    <a:bodyPr/>
                    <a:lstStyle/>
                    <a:p>
                      <a:r>
                        <a:rPr lang="en-US" sz="2000" b="1" dirty="0"/>
                        <a:t>Community Integration (15)</a:t>
                      </a:r>
                    </a:p>
                  </a:txBody>
                  <a:tcPr>
                    <a:solidFill>
                      <a:schemeClr val="accent1">
                        <a:lumMod val="40000"/>
                        <a:lumOff val="60000"/>
                      </a:schemeClr>
                    </a:solidFill>
                  </a:tcPr>
                </a:tc>
                <a:extLst>
                  <a:ext uri="{0D108BD9-81ED-4DB2-BD59-A6C34878D82A}">
                    <a16:rowId xmlns:a16="http://schemas.microsoft.com/office/drawing/2014/main" val="3174329661"/>
                  </a:ext>
                </a:extLst>
              </a:tr>
            </a:tbl>
          </a:graphicData>
        </a:graphic>
      </p:graphicFrame>
    </p:spTree>
    <p:extLst>
      <p:ext uri="{BB962C8B-B14F-4D97-AF65-F5344CB8AC3E}">
        <p14:creationId xmlns:p14="http://schemas.microsoft.com/office/powerpoint/2010/main" val="368289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820B28-D37E-AFF6-BE67-0696FF0ADE23}"/>
              </a:ext>
            </a:extLst>
          </p:cNvPr>
          <p:cNvPicPr>
            <a:picLocks noChangeAspect="1"/>
          </p:cNvPicPr>
          <p:nvPr/>
        </p:nvPicPr>
        <p:blipFill>
          <a:blip r:embed="rId2"/>
          <a:stretch>
            <a:fillRect/>
          </a:stretch>
        </p:blipFill>
        <p:spPr>
          <a:xfrm>
            <a:off x="0" y="780591"/>
            <a:ext cx="12192000" cy="5296818"/>
          </a:xfrm>
          <a:prstGeom prst="rect">
            <a:avLst/>
          </a:prstGeom>
        </p:spPr>
      </p:pic>
      <p:sp>
        <p:nvSpPr>
          <p:cNvPr id="6" name="TextBox 5">
            <a:extLst>
              <a:ext uri="{FF2B5EF4-FFF2-40B4-BE49-F238E27FC236}">
                <a16:creationId xmlns:a16="http://schemas.microsoft.com/office/drawing/2014/main" id="{C18A0FF4-8963-F601-77B9-359B4C524650}"/>
              </a:ext>
            </a:extLst>
          </p:cNvPr>
          <p:cNvSpPr txBox="1"/>
          <p:nvPr/>
        </p:nvSpPr>
        <p:spPr>
          <a:xfrm>
            <a:off x="3934047" y="180753"/>
            <a:ext cx="4763385" cy="584775"/>
          </a:xfrm>
          <a:prstGeom prst="rect">
            <a:avLst/>
          </a:prstGeom>
          <a:noFill/>
        </p:spPr>
        <p:txBody>
          <a:bodyPr wrap="square" rtlCol="0">
            <a:spAutoFit/>
          </a:bodyPr>
          <a:lstStyle/>
          <a:p>
            <a:pPr algn="ctr"/>
            <a:r>
              <a:rPr lang="en-US" sz="3200" dirty="0"/>
              <a:t>https://myoptions.ri.gov/</a:t>
            </a:r>
          </a:p>
        </p:txBody>
      </p:sp>
      <p:sp>
        <p:nvSpPr>
          <p:cNvPr id="2" name="Footer Placeholder 1">
            <a:extLst>
              <a:ext uri="{FF2B5EF4-FFF2-40B4-BE49-F238E27FC236}">
                <a16:creationId xmlns:a16="http://schemas.microsoft.com/office/drawing/2014/main" id="{B184238D-3413-9E92-5092-B9A155039396}"/>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DB685E87-346B-FC6D-AA7E-645583F32C6E}"/>
              </a:ext>
            </a:extLst>
          </p:cNvPr>
          <p:cNvSpPr>
            <a:spLocks noGrp="1"/>
          </p:cNvSpPr>
          <p:nvPr>
            <p:ph type="sldNum" sz="quarter" idx="12"/>
          </p:nvPr>
        </p:nvSpPr>
        <p:spPr/>
        <p:txBody>
          <a:bodyPr/>
          <a:lstStyle/>
          <a:p>
            <a:fld id="{04E67FCF-0233-4E5A-B373-9B65201AB9FC}" type="slidenum">
              <a:rPr lang="en-US" smtClean="0"/>
              <a:t>9</a:t>
            </a:fld>
            <a:endParaRPr lang="en-US"/>
          </a:p>
        </p:txBody>
      </p:sp>
    </p:spTree>
    <p:extLst>
      <p:ext uri="{BB962C8B-B14F-4D97-AF65-F5344CB8AC3E}">
        <p14:creationId xmlns:p14="http://schemas.microsoft.com/office/powerpoint/2010/main" val="278612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EC664E1EB584CA19625CC66A09E28" ma:contentTypeVersion="" ma:contentTypeDescription="Create a new document." ma:contentTypeScope="" ma:versionID="87a941ed87d53d6ac8440d57a429bbda">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03E8A8-4709-4523-A5A1-56DE677C2470}"/>
</file>

<file path=customXml/itemProps2.xml><?xml version="1.0" encoding="utf-8"?>
<ds:datastoreItem xmlns:ds="http://schemas.openxmlformats.org/officeDocument/2006/customXml" ds:itemID="{9C11EBDA-95E5-40C1-BDBA-8B9FBED4EBBC}"/>
</file>

<file path=customXml/itemProps3.xml><?xml version="1.0" encoding="utf-8"?>
<ds:datastoreItem xmlns:ds="http://schemas.openxmlformats.org/officeDocument/2006/customXml" ds:itemID="{994B9D0A-3FE1-493C-A3C5-6E52DEC405F7}"/>
</file>

<file path=docProps/app.xml><?xml version="1.0" encoding="utf-8"?>
<Properties xmlns="http://schemas.openxmlformats.org/officeDocument/2006/extended-properties" xmlns:vt="http://schemas.openxmlformats.org/officeDocument/2006/docPropsVTypes">
  <TotalTime>23492</TotalTime>
  <Words>956</Words>
  <Application>Microsoft Office PowerPoint</Application>
  <PresentationFormat>Widescreen</PresentationFormat>
  <Paragraphs>159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Calibri</vt:lpstr>
      <vt:lpstr>Calibri Light</vt:lpstr>
      <vt:lpstr>Times New Roman</vt:lpstr>
      <vt:lpstr>Office Theme</vt:lpstr>
      <vt:lpstr>A Rhode Island LTSS Overview</vt:lpstr>
      <vt:lpstr>Projections on LTSS Need</vt:lpstr>
      <vt:lpstr>How Do LTSS Get Paid</vt:lpstr>
      <vt:lpstr>      $$ RI Long Term Care Cost $$</vt:lpstr>
      <vt:lpstr>        RI Long Term Services &amp; Supports </vt:lpstr>
      <vt:lpstr> RI LTSS: A Look Back - FY2002 – FY 2024</vt:lpstr>
      <vt:lpstr>PowerPoint Presentation</vt:lpstr>
      <vt:lpstr>          How Does RI Compare on LTSS Measures Long-Term Services and Supports State Scorecard 2023 Edition                                      Overall ranked 12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maigret</dc:creator>
  <cp:lastModifiedBy>Robert Millerick</cp:lastModifiedBy>
  <cp:revision>43</cp:revision>
  <dcterms:created xsi:type="dcterms:W3CDTF">2023-12-06T01:27:42Z</dcterms:created>
  <dcterms:modified xsi:type="dcterms:W3CDTF">2024-01-22T16:21:08Z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0x0101008E4EC664E1EB584CA19625CC66A09E28</vt:lpwstr>
  </property>
</Properties>
</file>